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Override1.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heme/themeOverride2.xml" ContentType="application/vnd.openxmlformats-officedocument.themeOverr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33"/>
  </p:notesMasterIdLst>
  <p:sldIdLst>
    <p:sldId id="302" r:id="rId2"/>
    <p:sldId id="303" r:id="rId3"/>
    <p:sldId id="304" r:id="rId4"/>
    <p:sldId id="305" r:id="rId5"/>
    <p:sldId id="307" r:id="rId6"/>
    <p:sldId id="308" r:id="rId7"/>
    <p:sldId id="309" r:id="rId8"/>
    <p:sldId id="310" r:id="rId9"/>
    <p:sldId id="306" r:id="rId10"/>
    <p:sldId id="334" r:id="rId11"/>
    <p:sldId id="311" r:id="rId12"/>
    <p:sldId id="267" r:id="rId13"/>
    <p:sldId id="333" r:id="rId14"/>
    <p:sldId id="312" r:id="rId15"/>
    <p:sldId id="313" r:id="rId16"/>
    <p:sldId id="331" r:id="rId17"/>
    <p:sldId id="328" r:id="rId18"/>
    <p:sldId id="315" r:id="rId19"/>
    <p:sldId id="317" r:id="rId20"/>
    <p:sldId id="316" r:id="rId21"/>
    <p:sldId id="318" r:id="rId22"/>
    <p:sldId id="319" r:id="rId23"/>
    <p:sldId id="321" r:id="rId24"/>
    <p:sldId id="329" r:id="rId25"/>
    <p:sldId id="330" r:id="rId26"/>
    <p:sldId id="322" r:id="rId27"/>
    <p:sldId id="323" r:id="rId28"/>
    <p:sldId id="325" r:id="rId29"/>
    <p:sldId id="326" r:id="rId30"/>
    <p:sldId id="327" r:id="rId31"/>
    <p:sldId id="332" r:id="rId32"/>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C2F4FE"/>
    <a:srgbClr val="200000"/>
    <a:srgbClr val="000000"/>
    <a:srgbClr val="6600FF"/>
    <a:srgbClr val="3333FF"/>
    <a:srgbClr val="000066"/>
    <a:srgbClr val="FFFF66"/>
    <a:srgbClr val="FBF5E7"/>
    <a:srgbClr val="FCF8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857" autoAdjust="0"/>
    <p:restoredTop sz="97274" autoAdjust="0"/>
  </p:normalViewPr>
  <p:slideViewPr>
    <p:cSldViewPr>
      <p:cViewPr>
        <p:scale>
          <a:sx n="75" d="100"/>
          <a:sy n="75" d="100"/>
        </p:scale>
        <p:origin x="-1182" y="-72"/>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smtClean="0">
                <a:latin typeface="Times New Roman" charset="0"/>
              </a:defRPr>
            </a:lvl1pPr>
          </a:lstStyle>
          <a:p>
            <a:pPr>
              <a:defRPr/>
            </a:pPr>
            <a:endParaRPr lang="en-US"/>
          </a:p>
        </p:txBody>
      </p:sp>
      <p:sp>
        <p:nvSpPr>
          <p:cNvPr id="56323"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smtClean="0">
                <a:latin typeface="Times New Roman" charset="0"/>
              </a:defRPr>
            </a:lvl1pPr>
          </a:lstStyle>
          <a:p>
            <a:pPr>
              <a:defRPr/>
            </a:pPr>
            <a:endParaRPr lang="en-US"/>
          </a:p>
        </p:txBody>
      </p:sp>
      <p:sp>
        <p:nvSpPr>
          <p:cNvPr id="3277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6325"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56326"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smtClean="0">
                <a:latin typeface="Times New Roman" charset="0"/>
              </a:defRPr>
            </a:lvl1pPr>
          </a:lstStyle>
          <a:p>
            <a:pPr>
              <a:defRPr/>
            </a:pPr>
            <a:endParaRPr lang="en-US"/>
          </a:p>
        </p:txBody>
      </p:sp>
      <p:sp>
        <p:nvSpPr>
          <p:cNvPr id="56327"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smtClean="0">
                <a:latin typeface="Times New Roman" charset="0"/>
              </a:defRPr>
            </a:lvl1pPr>
          </a:lstStyle>
          <a:p>
            <a:pPr>
              <a:defRPr/>
            </a:pPr>
            <a:fld id="{94C80BF2-4AAB-470D-9993-74D48604B6B0}" type="slidenum">
              <a:rPr lang="en-US"/>
              <a:pPr>
                <a:defRPr/>
              </a:pPr>
              <a:t>‹#›</a:t>
            </a:fld>
            <a:endParaRPr lang="en-US"/>
          </a:p>
        </p:txBody>
      </p:sp>
    </p:spTree>
    <p:extLst>
      <p:ext uri="{BB962C8B-B14F-4D97-AF65-F5344CB8AC3E}">
        <p14:creationId xmlns:p14="http://schemas.microsoft.com/office/powerpoint/2010/main" val="26140386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46DBBBD9-7059-41DA-9043-26B11C536E05}" type="slidenum">
              <a:rPr lang="en-US" sz="1200"/>
              <a:pPr/>
              <a:t>1</a:t>
            </a:fld>
            <a:endParaRPr lang="en-US" sz="1200"/>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p:spPr>
        <p:txBody>
          <a:bodyPr/>
          <a:lstStyle/>
          <a:p>
            <a:r>
              <a:rPr lang="en-US" smtClean="0">
                <a:latin typeface="Times New Roman" pitchFamily="18" charset="0"/>
              </a:rPr>
              <a:t>Pictures are from the Tanglewood Tales by Nathaniel Hawthorne.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5F42F717-1AC0-41FF-BDA9-3AC1D92947EC}" type="slidenum">
              <a:rPr lang="en-US" sz="1200"/>
              <a:pPr/>
              <a:t>2</a:t>
            </a:fld>
            <a:endParaRPr lang="en-US" sz="120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p:spPr>
        <p:txBody>
          <a:bodyPr/>
          <a:lstStyle/>
          <a:p>
            <a:endParaRPr lang="en-US"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BD262DB0-1A6D-4D9F-83EC-5B0A4196BA99}" type="slidenum">
              <a:rPr lang="en-US" sz="1200"/>
              <a:pPr/>
              <a:t>3</a:t>
            </a:fld>
            <a:endParaRPr lang="en-US" sz="120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p:spPr>
        <p:txBody>
          <a:bodyPr/>
          <a:lstStyle/>
          <a:p>
            <a:endParaRPr lang="en-US"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F948873B-A0C6-4EED-A35B-4C494ECB9125}" type="slidenum">
              <a:rPr lang="en-US" sz="1200"/>
              <a:pPr/>
              <a:t>4</a:t>
            </a:fld>
            <a:endParaRPr lang="en-US" sz="120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p:spPr>
        <p:txBody>
          <a:bodyPr/>
          <a:lstStyle/>
          <a:p>
            <a:endParaRPr lang="en-US" smtClean="0">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542B34B1-3CB3-4534-A180-F98CD9078C45}" type="slidenum">
              <a:rPr lang="en-US" sz="1200"/>
              <a:pPr/>
              <a:t>5</a:t>
            </a:fld>
            <a:endParaRPr lang="en-US" sz="120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p:spPr>
        <p:txBody>
          <a:bodyPr/>
          <a:lstStyle/>
          <a:p>
            <a:endParaRPr lang="en-US" smtClean="0">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67DC104B-5808-4281-A183-83014BB51345}" type="slidenum">
              <a:rPr lang="en-US" sz="1200"/>
              <a:pPr/>
              <a:t>6</a:t>
            </a:fld>
            <a:endParaRPr lang="en-US" sz="120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p:spPr>
        <p:txBody>
          <a:bodyPr/>
          <a:lstStyle/>
          <a:p>
            <a:endParaRPr lang="en-US" smtClean="0">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EF1259EC-2165-45A7-A520-7FF9C7F44302}" type="slidenum">
              <a:rPr lang="en-US" sz="1200"/>
              <a:pPr/>
              <a:t>7</a:t>
            </a:fld>
            <a:endParaRPr lang="en-US" sz="120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p:spPr>
        <p:txBody>
          <a:bodyPr/>
          <a:lstStyle/>
          <a:p>
            <a:endParaRPr lang="en-US" smtClean="0">
              <a:latin typeface="Times New Roman"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A0BD9B0D-6448-4C64-9617-149A389108DF}" type="slidenum">
              <a:rPr lang="en-US" sz="1200"/>
              <a:pPr/>
              <a:t>8</a:t>
            </a:fld>
            <a:endParaRPr lang="en-US" sz="1200"/>
          </a:p>
        </p:txBody>
      </p:sp>
      <p:sp>
        <p:nvSpPr>
          <p:cNvPr id="40963" name="Rectangle 2"/>
          <p:cNvSpPr>
            <a:spLocks noGrp="1" noRot="1" noChangeAspect="1" noChangeArrowheads="1" noTextEdit="1"/>
          </p:cNvSpPr>
          <p:nvPr>
            <p:ph type="sldImg"/>
          </p:nvPr>
        </p:nvSpPr>
        <p:spPr>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smtClean="0">
              <a:latin typeface="Times New Roman"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5399F5C0-C351-4346-992D-08D0062D46A5}" type="slidenum">
              <a:rPr lang="en-US" sz="1200"/>
              <a:pPr/>
              <a:t>9</a:t>
            </a:fld>
            <a:endParaRPr lang="en-US" sz="120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p:spPr>
        <p:txBody>
          <a:bodyPr/>
          <a:lstStyle/>
          <a:p>
            <a:endParaRPr lang="en-US" smtClean="0">
              <a:latin typeface="Times New Roman"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5399F5C0-C351-4346-992D-08D0062D46A5}" type="slidenum">
              <a:rPr lang="en-US" sz="1200"/>
              <a:pPr/>
              <a:t>10</a:t>
            </a:fld>
            <a:endParaRPr lang="en-US" sz="120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p:spPr>
        <p:txBody>
          <a:bodyPr/>
          <a:lstStyle/>
          <a:p>
            <a:endParaRPr lang="en-US" smtClean="0">
              <a:latin typeface="Times New Roman"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3E52A438-5BDF-440A-B7C8-300EBE4C9679}" type="slidenum">
              <a:rPr lang="en-US" sz="1200"/>
              <a:pPr/>
              <a:t>11</a:t>
            </a:fld>
            <a:endParaRPr lang="en-US" sz="1200"/>
          </a:p>
        </p:txBody>
      </p:sp>
      <p:sp>
        <p:nvSpPr>
          <p:cNvPr id="43011" name="Rectangle 2"/>
          <p:cNvSpPr>
            <a:spLocks noGrp="1" noRot="1" noChangeAspect="1" noChangeArrowheads="1" noTextEdit="1"/>
          </p:cNvSpPr>
          <p:nvPr>
            <p:ph type="sldImg"/>
          </p:nvPr>
        </p:nvSpPr>
        <p:spPr>
          <a:solidFill>
            <a:srgbClr val="FFFFFF"/>
          </a:solidFill>
          <a:ln/>
        </p:spPr>
      </p:sp>
      <p:sp>
        <p:nvSpPr>
          <p:cNvPr id="43012" name="Rectangle 3"/>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smtClean="0">
              <a:latin typeface="Times New Roman"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722462DB-9935-4CBE-92ED-0717166C8EEC}" type="slidenum">
              <a:rPr lang="en-US" sz="1200"/>
              <a:pPr/>
              <a:t>12</a:t>
            </a:fld>
            <a:endParaRPr lang="en-US" sz="120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p:spPr>
        <p:txBody>
          <a:bodyPr/>
          <a:lstStyle/>
          <a:p>
            <a:r>
              <a:rPr lang="en-US" smtClean="0">
                <a:latin typeface="Times New Roman" pitchFamily="18" charset="0"/>
              </a:rPr>
              <a:t>John Chiappone – Chapter 8</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722462DB-9935-4CBE-92ED-0717166C8EEC}" type="slidenum">
              <a:rPr lang="en-US" sz="1200"/>
              <a:pPr/>
              <a:t>13</a:t>
            </a:fld>
            <a:endParaRPr lang="en-US" sz="120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p:spPr>
        <p:txBody>
          <a:bodyPr/>
          <a:lstStyle/>
          <a:p>
            <a:r>
              <a:rPr lang="en-US" smtClean="0">
                <a:latin typeface="Times New Roman" pitchFamily="18" charset="0"/>
              </a:rPr>
              <a:t>John Chiappone – Chapter 8</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282E8ABE-D6C8-42C6-9D94-309FEF66F6F7}" type="slidenum">
              <a:rPr lang="en-US" sz="1200"/>
              <a:pPr/>
              <a:t>14</a:t>
            </a:fld>
            <a:endParaRPr lang="en-US" sz="1200"/>
          </a:p>
        </p:txBody>
      </p:sp>
      <p:sp>
        <p:nvSpPr>
          <p:cNvPr id="45059" name="Rectangle 2"/>
          <p:cNvSpPr>
            <a:spLocks noGrp="1" noRot="1" noChangeAspect="1" noChangeArrowheads="1" noTextEdit="1"/>
          </p:cNvSpPr>
          <p:nvPr>
            <p:ph type="sldImg"/>
          </p:nvPr>
        </p:nvSpPr>
        <p:spPr>
          <a:solidFill>
            <a:srgbClr val="FFFFFF"/>
          </a:solidFill>
          <a:ln/>
        </p:spPr>
      </p:sp>
      <p:sp>
        <p:nvSpPr>
          <p:cNvPr id="45060" name="Rectangle 3"/>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smtClean="0">
              <a:latin typeface="Times New Roman"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7CC6E115-EE00-40A1-8A6E-2D070FCD4B0F}" type="slidenum">
              <a:rPr lang="en-US" sz="1200"/>
              <a:pPr/>
              <a:t>15</a:t>
            </a:fld>
            <a:endParaRPr lang="en-US" sz="1200"/>
          </a:p>
        </p:txBody>
      </p:sp>
      <p:sp>
        <p:nvSpPr>
          <p:cNvPr id="46083" name="Rectangle 2"/>
          <p:cNvSpPr>
            <a:spLocks noGrp="1" noRot="1" noChangeAspect="1" noChangeArrowheads="1" noTextEdit="1"/>
          </p:cNvSpPr>
          <p:nvPr>
            <p:ph type="sldImg"/>
          </p:nvPr>
        </p:nvSpPr>
        <p:spPr>
          <a:solidFill>
            <a:srgbClr val="FFFFFF"/>
          </a:solidFill>
          <a:ln/>
        </p:spPr>
      </p:sp>
      <p:sp>
        <p:nvSpPr>
          <p:cNvPr id="46084" name="Rectangle 3"/>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smtClean="0">
              <a:latin typeface="Times New Roman"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163FB0B4-686D-4013-A331-68F4108AB46A}" type="slidenum">
              <a:rPr lang="en-US" sz="1200"/>
              <a:pPr/>
              <a:t>16</a:t>
            </a:fld>
            <a:endParaRPr lang="en-US" sz="1200"/>
          </a:p>
        </p:txBody>
      </p:sp>
      <p:sp>
        <p:nvSpPr>
          <p:cNvPr id="47107" name="Rectangle 2"/>
          <p:cNvSpPr>
            <a:spLocks noGrp="1" noRot="1" noChangeAspect="1" noChangeArrowheads="1" noTextEdit="1"/>
          </p:cNvSpPr>
          <p:nvPr>
            <p:ph type="sldImg"/>
          </p:nvPr>
        </p:nvSpPr>
        <p:spPr>
          <a:solidFill>
            <a:srgbClr val="FFFFFF"/>
          </a:solidFill>
          <a:ln/>
        </p:spPr>
      </p:sp>
      <p:sp>
        <p:nvSpPr>
          <p:cNvPr id="47108" name="Rectangle 3"/>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smtClean="0">
              <a:latin typeface="Times New Roman"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DD9E6C0C-C75E-4D4E-83A3-7E99150A45E1}" type="slidenum">
              <a:rPr lang="en-US" sz="1200"/>
              <a:pPr/>
              <a:t>17</a:t>
            </a:fld>
            <a:endParaRPr lang="en-US" sz="120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p:spPr>
        <p:txBody>
          <a:bodyPr/>
          <a:lstStyle/>
          <a:p>
            <a:endParaRPr lang="en-US" smtClean="0">
              <a:latin typeface="Times New Roman"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09414D45-74BD-4330-9EB5-D464C77B79D1}" type="slidenum">
              <a:rPr lang="en-US" sz="1200"/>
              <a:pPr/>
              <a:t>18</a:t>
            </a:fld>
            <a:endParaRPr lang="en-US" sz="1200"/>
          </a:p>
        </p:txBody>
      </p:sp>
      <p:sp>
        <p:nvSpPr>
          <p:cNvPr id="49155" name="Rectangle 2"/>
          <p:cNvSpPr>
            <a:spLocks noGrp="1" noRot="1" noChangeAspect="1" noChangeArrowheads="1" noTextEdit="1"/>
          </p:cNvSpPr>
          <p:nvPr>
            <p:ph type="sldImg"/>
          </p:nvPr>
        </p:nvSpPr>
        <p:spPr>
          <a:solidFill>
            <a:srgbClr val="FFFFFF"/>
          </a:solidFill>
          <a:ln/>
        </p:spPr>
      </p:sp>
      <p:sp>
        <p:nvSpPr>
          <p:cNvPr id="49156" name="Rectangle 3"/>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smtClean="0">
              <a:latin typeface="Times New Roman"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31F89ADA-C415-4B90-B852-F306C4DB2729}" type="slidenum">
              <a:rPr lang="en-US" sz="1200"/>
              <a:pPr/>
              <a:t>19</a:t>
            </a:fld>
            <a:endParaRPr lang="en-US" sz="120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p:spPr>
        <p:txBody>
          <a:bodyPr/>
          <a:lstStyle/>
          <a:p>
            <a:endParaRPr lang="en-US" smtClean="0">
              <a:latin typeface="Times New Roman" pitchFamily="18"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940C1C08-26DE-44B3-9607-57E5DB859DB1}" type="slidenum">
              <a:rPr lang="en-US" sz="1200"/>
              <a:pPr/>
              <a:t>20</a:t>
            </a:fld>
            <a:endParaRPr lang="en-US" sz="1200"/>
          </a:p>
        </p:txBody>
      </p:sp>
      <p:sp>
        <p:nvSpPr>
          <p:cNvPr id="51203" name="Rectangle 2"/>
          <p:cNvSpPr>
            <a:spLocks noGrp="1" noRot="1" noChangeAspect="1" noChangeArrowheads="1" noTextEdit="1"/>
          </p:cNvSpPr>
          <p:nvPr>
            <p:ph type="sldImg"/>
          </p:nvPr>
        </p:nvSpPr>
        <p:spPr>
          <a:solidFill>
            <a:srgbClr val="FFFFFF"/>
          </a:solidFill>
          <a:ln/>
        </p:spPr>
      </p:sp>
      <p:sp>
        <p:nvSpPr>
          <p:cNvPr id="51204" name="Rectangle 3"/>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smtClean="0">
              <a:latin typeface="Times New Roman" pitchFamily="18"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C2B991E3-D4AE-4726-A211-43DB5A1F00DA}" type="slidenum">
              <a:rPr lang="en-US" sz="1200"/>
              <a:pPr/>
              <a:t>21</a:t>
            </a:fld>
            <a:endParaRPr lang="en-US" sz="1200"/>
          </a:p>
        </p:txBody>
      </p:sp>
      <p:sp>
        <p:nvSpPr>
          <p:cNvPr id="52227" name="Rectangle 2"/>
          <p:cNvSpPr>
            <a:spLocks noGrp="1" noRot="1" noChangeAspect="1" noChangeArrowheads="1" noTextEdit="1"/>
          </p:cNvSpPr>
          <p:nvPr>
            <p:ph type="sldImg"/>
          </p:nvPr>
        </p:nvSpPr>
        <p:spPr>
          <a:solidFill>
            <a:srgbClr val="FFFFFF"/>
          </a:solidFill>
          <a:ln/>
        </p:spPr>
      </p:sp>
      <p:sp>
        <p:nvSpPr>
          <p:cNvPr id="52228" name="Rectangle 3"/>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smtClean="0">
              <a:latin typeface="Times New Roman" pitchFamily="18"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F8C4453F-18C4-4F13-A129-4443CFC0F180}" type="slidenum">
              <a:rPr lang="en-US" sz="1200"/>
              <a:pPr/>
              <a:t>22</a:t>
            </a:fld>
            <a:endParaRPr lang="en-US" sz="1200"/>
          </a:p>
        </p:txBody>
      </p:sp>
      <p:sp>
        <p:nvSpPr>
          <p:cNvPr id="53251" name="Rectangle 2"/>
          <p:cNvSpPr>
            <a:spLocks noGrp="1" noRot="1" noChangeAspect="1" noChangeArrowheads="1" noTextEdit="1"/>
          </p:cNvSpPr>
          <p:nvPr>
            <p:ph type="sldImg"/>
          </p:nvPr>
        </p:nvSpPr>
        <p:spPr>
          <a:solidFill>
            <a:srgbClr val="FFFFFF"/>
          </a:solidFill>
          <a:ln/>
        </p:spPr>
      </p:sp>
      <p:sp>
        <p:nvSpPr>
          <p:cNvPr id="53252" name="Rectangle 3"/>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smtClean="0">
              <a:latin typeface="Times New Roman" pitchFamily="18"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87A4348D-A3E9-434A-AE4A-3B1F6D94837C}" type="slidenum">
              <a:rPr lang="en-US" sz="1200"/>
              <a:pPr/>
              <a:t>23</a:t>
            </a:fld>
            <a:endParaRPr lang="en-US" sz="120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p:spPr>
        <p:txBody>
          <a:bodyPr/>
          <a:lstStyle/>
          <a:p>
            <a:endParaRPr lang="en-US" smtClean="0">
              <a:latin typeface="Times New Roman" pitchFamily="18"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C4F462F1-3C43-4618-80DB-1AC2063405A8}" type="slidenum">
              <a:rPr lang="en-US" sz="1200"/>
              <a:pPr/>
              <a:t>24</a:t>
            </a:fld>
            <a:endParaRPr lang="en-US" sz="1200"/>
          </a:p>
        </p:txBody>
      </p:sp>
      <p:sp>
        <p:nvSpPr>
          <p:cNvPr id="55299" name="Rectangle 2"/>
          <p:cNvSpPr>
            <a:spLocks noGrp="1" noRot="1" noChangeAspect="1" noChangeArrowheads="1" noTextEdit="1"/>
          </p:cNvSpPr>
          <p:nvPr>
            <p:ph type="sldImg"/>
          </p:nvPr>
        </p:nvSpPr>
        <p:spPr>
          <a:solidFill>
            <a:srgbClr val="FFFFFF"/>
          </a:solidFill>
          <a:ln/>
        </p:spPr>
      </p:sp>
      <p:sp>
        <p:nvSpPr>
          <p:cNvPr id="55300" name="Rectangle 3"/>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smtClean="0">
              <a:latin typeface="Times New Roman" pitchFamily="18"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4B22953A-EC4E-4928-8548-18C83C5B9CC4}" type="slidenum">
              <a:rPr lang="en-US" sz="1200"/>
              <a:pPr/>
              <a:t>25</a:t>
            </a:fld>
            <a:endParaRPr lang="en-US" sz="1200"/>
          </a:p>
        </p:txBody>
      </p:sp>
      <p:sp>
        <p:nvSpPr>
          <p:cNvPr id="56323" name="Rectangle 2"/>
          <p:cNvSpPr>
            <a:spLocks noGrp="1" noRot="1" noChangeAspect="1" noChangeArrowheads="1" noTextEdit="1"/>
          </p:cNvSpPr>
          <p:nvPr>
            <p:ph type="sldImg"/>
          </p:nvPr>
        </p:nvSpPr>
        <p:spPr>
          <a:solidFill>
            <a:srgbClr val="FFFFFF"/>
          </a:solidFill>
          <a:ln/>
        </p:spPr>
      </p:sp>
      <p:sp>
        <p:nvSpPr>
          <p:cNvPr id="56324" name="Rectangle 3"/>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smtClean="0">
              <a:latin typeface="Times New Roman" pitchFamily="18"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05FA927F-EA4C-4304-A6B0-1309551BF4A2}" type="slidenum">
              <a:rPr lang="en-US" sz="1200"/>
              <a:pPr/>
              <a:t>26</a:t>
            </a:fld>
            <a:endParaRPr lang="en-US" sz="1200"/>
          </a:p>
        </p:txBody>
      </p:sp>
      <p:sp>
        <p:nvSpPr>
          <p:cNvPr id="57347" name="Rectangle 2"/>
          <p:cNvSpPr>
            <a:spLocks noGrp="1" noRot="1" noChangeAspect="1" noChangeArrowheads="1" noTextEdit="1"/>
          </p:cNvSpPr>
          <p:nvPr>
            <p:ph type="sldImg"/>
          </p:nvPr>
        </p:nvSpPr>
        <p:spPr>
          <a:solidFill>
            <a:srgbClr val="FFFFFF"/>
          </a:solidFill>
          <a:ln/>
        </p:spPr>
      </p:sp>
      <p:sp>
        <p:nvSpPr>
          <p:cNvPr id="57348" name="Rectangle 3"/>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smtClean="0">
              <a:latin typeface="Times New Roman" pitchFamily="18"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0D3F42C2-276D-4F04-A12B-C4F89CD433A0}" type="slidenum">
              <a:rPr lang="en-US" sz="1200"/>
              <a:pPr/>
              <a:t>27</a:t>
            </a:fld>
            <a:endParaRPr lang="en-US" sz="1200"/>
          </a:p>
        </p:txBody>
      </p:sp>
      <p:sp>
        <p:nvSpPr>
          <p:cNvPr id="58371" name="Rectangle 2"/>
          <p:cNvSpPr>
            <a:spLocks noGrp="1" noRot="1" noChangeAspect="1" noChangeArrowheads="1" noTextEdit="1"/>
          </p:cNvSpPr>
          <p:nvPr>
            <p:ph type="sldImg"/>
          </p:nvPr>
        </p:nvSpPr>
        <p:spPr>
          <a:solidFill>
            <a:srgbClr val="FFFFFF"/>
          </a:solidFill>
          <a:ln/>
        </p:spPr>
      </p:sp>
      <p:sp>
        <p:nvSpPr>
          <p:cNvPr id="58372" name="Rectangle 3"/>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smtClean="0">
              <a:latin typeface="Times New Roman" pitchFamily="18"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DC7D99DF-30B0-4747-BC7D-151210257FBE}" type="slidenum">
              <a:rPr lang="en-US" sz="1200"/>
              <a:pPr/>
              <a:t>28</a:t>
            </a:fld>
            <a:endParaRPr lang="en-US" sz="1200"/>
          </a:p>
        </p:txBody>
      </p:sp>
      <p:sp>
        <p:nvSpPr>
          <p:cNvPr id="59395" name="Rectangle 2"/>
          <p:cNvSpPr>
            <a:spLocks noGrp="1" noRot="1" noChangeAspect="1" noChangeArrowheads="1" noTextEdit="1"/>
          </p:cNvSpPr>
          <p:nvPr>
            <p:ph type="sldImg"/>
          </p:nvPr>
        </p:nvSpPr>
        <p:spPr>
          <a:solidFill>
            <a:srgbClr val="FFFFFF"/>
          </a:solidFill>
          <a:ln/>
        </p:spPr>
      </p:sp>
      <p:sp>
        <p:nvSpPr>
          <p:cNvPr id="59396" name="Rectangle 3"/>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smtClean="0">
              <a:latin typeface="Times New Roman" pitchFamily="18"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7B8C8B60-E654-41EE-B8D9-DD3C2F3110B2}" type="slidenum">
              <a:rPr lang="en-US" sz="1200"/>
              <a:pPr/>
              <a:t>29</a:t>
            </a:fld>
            <a:endParaRPr lang="en-US" sz="1200"/>
          </a:p>
        </p:txBody>
      </p:sp>
      <p:sp>
        <p:nvSpPr>
          <p:cNvPr id="60419" name="Rectangle 2"/>
          <p:cNvSpPr>
            <a:spLocks noGrp="1" noRot="1" noChangeAspect="1" noChangeArrowheads="1" noTextEdit="1"/>
          </p:cNvSpPr>
          <p:nvPr>
            <p:ph type="sldImg"/>
          </p:nvPr>
        </p:nvSpPr>
        <p:spPr>
          <a:solidFill>
            <a:srgbClr val="FFFFFF"/>
          </a:solidFill>
          <a:ln/>
        </p:spPr>
      </p:sp>
      <p:sp>
        <p:nvSpPr>
          <p:cNvPr id="60420" name="Rectangle 3"/>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smtClean="0">
              <a:latin typeface="Times New Roman" pitchFamily="18"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3D1C4559-7B85-4939-A84E-80D5F2045EBD}" type="slidenum">
              <a:rPr lang="en-US" sz="1200"/>
              <a:pPr/>
              <a:t>30</a:t>
            </a:fld>
            <a:endParaRPr lang="en-US" sz="1200"/>
          </a:p>
        </p:txBody>
      </p:sp>
      <p:sp>
        <p:nvSpPr>
          <p:cNvPr id="61443" name="Rectangle 2"/>
          <p:cNvSpPr>
            <a:spLocks noGrp="1" noRot="1" noChangeAspect="1" noChangeArrowheads="1" noTextEdit="1"/>
          </p:cNvSpPr>
          <p:nvPr>
            <p:ph type="sldImg"/>
          </p:nvPr>
        </p:nvSpPr>
        <p:spPr>
          <a:solidFill>
            <a:srgbClr val="FFFFFF"/>
          </a:solidFill>
          <a:ln/>
        </p:spPr>
      </p:sp>
      <p:sp>
        <p:nvSpPr>
          <p:cNvPr id="61444" name="Rectangle 3"/>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smtClean="0">
              <a:latin typeface="Times New Roman" pitchFamily="18"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9A0F92CB-9D64-41E9-AFEF-01BE12C2BAA5}" type="slidenum">
              <a:rPr lang="en-US" sz="1200"/>
              <a:pPr/>
              <a:t>31</a:t>
            </a:fld>
            <a:endParaRPr lang="en-US" sz="1200"/>
          </a:p>
        </p:txBody>
      </p:sp>
      <p:sp>
        <p:nvSpPr>
          <p:cNvPr id="62467" name="Rectangle 2"/>
          <p:cNvSpPr>
            <a:spLocks noGrp="1" noRot="1" noChangeAspect="1" noChangeArrowheads="1" noTextEdit="1"/>
          </p:cNvSpPr>
          <p:nvPr>
            <p:ph type="sldImg"/>
          </p:nvPr>
        </p:nvSpPr>
        <p:spPr>
          <a:solidFill>
            <a:srgbClr val="FFFFFF"/>
          </a:solidFill>
          <a:ln/>
        </p:spPr>
      </p:sp>
      <p:sp>
        <p:nvSpPr>
          <p:cNvPr id="62468" name="Rectangle 3"/>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197" name="Rectangle 5"/>
          <p:cNvSpPr>
            <a:spLocks noGrp="1" noChangeArrowheads="1"/>
          </p:cNvSpPr>
          <p:nvPr>
            <p:ph type="ctrTitle"/>
          </p:nvPr>
        </p:nvSpPr>
        <p:spPr>
          <a:xfrm>
            <a:off x="962025" y="1925638"/>
            <a:ext cx="7772400" cy="1143000"/>
          </a:xfrm>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defRPr/>
            </a:lvl1pPr>
          </a:lstStyle>
          <a:p>
            <a:pPr lvl="0"/>
            <a:r>
              <a:rPr lang="en-US" noProof="0" smtClean="0"/>
              <a:t>Click to edit Master title style</a:t>
            </a:r>
          </a:p>
        </p:txBody>
      </p:sp>
      <p:sp>
        <p:nvSpPr>
          <p:cNvPr id="8198" name="Rectangle 6"/>
          <p:cNvSpPr>
            <a:spLocks noGrp="1" noChangeArrowheads="1"/>
          </p:cNvSpPr>
          <p:nvPr>
            <p:ph type="subTitle" idx="1"/>
          </p:nvPr>
        </p:nvSpPr>
        <p:spPr>
          <a:xfrm>
            <a:off x="1647825" y="3738563"/>
            <a:ext cx="6400800" cy="1752600"/>
          </a:xfrm>
        </p:spPr>
        <p:txBody>
          <a:bodyPr/>
          <a:lstStyle>
            <a:lvl1pPr marL="0" indent="0" algn="ctr">
              <a:buFont typeface="Monotype Sorts" pitchFamily="2" charset="2"/>
              <a:buNone/>
              <a:defRPr>
                <a:solidFill>
                  <a:schemeClr val="bg2"/>
                </a:solidFill>
              </a:defRPr>
            </a:lvl1pPr>
          </a:lstStyle>
          <a:p>
            <a:pPr lvl="0"/>
            <a:r>
              <a:rPr lang="en-US" noProof="0" smtClean="0"/>
              <a:t>Click to edit Master subtitle style</a:t>
            </a:r>
          </a:p>
        </p:txBody>
      </p:sp>
      <p:sp>
        <p:nvSpPr>
          <p:cNvPr id="4" name="Rectangle 7"/>
          <p:cNvSpPr>
            <a:spLocks noGrp="1" noChangeArrowheads="1"/>
          </p:cNvSpPr>
          <p:nvPr>
            <p:ph type="dt" sz="half" idx="10"/>
          </p:nvPr>
        </p:nvSpPr>
        <p:spPr>
          <a:xfrm>
            <a:off x="962025" y="6100763"/>
            <a:ext cx="1905000" cy="457200"/>
          </a:xfrm>
        </p:spPr>
        <p:txBody>
          <a:bodyPr/>
          <a:lstStyle>
            <a:lvl1pPr>
              <a:defRPr smtClean="0">
                <a:solidFill>
                  <a:srgbClr val="A08366"/>
                </a:solidFill>
              </a:defRPr>
            </a:lvl1pPr>
          </a:lstStyle>
          <a:p>
            <a:pPr>
              <a:defRPr/>
            </a:pPr>
            <a:endParaRPr lang="en-US"/>
          </a:p>
        </p:txBody>
      </p:sp>
      <p:sp>
        <p:nvSpPr>
          <p:cNvPr id="5" name="Rectangle 8"/>
          <p:cNvSpPr>
            <a:spLocks noGrp="1" noChangeArrowheads="1"/>
          </p:cNvSpPr>
          <p:nvPr>
            <p:ph type="ftr" sz="quarter" idx="11"/>
          </p:nvPr>
        </p:nvSpPr>
        <p:spPr>
          <a:xfrm>
            <a:off x="3400425" y="6100763"/>
            <a:ext cx="2895600" cy="457200"/>
          </a:xfrm>
        </p:spPr>
        <p:txBody>
          <a:bodyPr/>
          <a:lstStyle>
            <a:lvl1pPr>
              <a:defRPr smtClean="0">
                <a:solidFill>
                  <a:srgbClr val="A08366"/>
                </a:solidFill>
              </a:defRPr>
            </a:lvl1pPr>
          </a:lstStyle>
          <a:p>
            <a:pPr>
              <a:defRPr/>
            </a:pPr>
            <a:endParaRPr lang="en-US"/>
          </a:p>
        </p:txBody>
      </p:sp>
      <p:sp>
        <p:nvSpPr>
          <p:cNvPr id="6" name="Rectangle 9"/>
          <p:cNvSpPr>
            <a:spLocks noGrp="1" noChangeArrowheads="1"/>
          </p:cNvSpPr>
          <p:nvPr>
            <p:ph type="sldNum" sz="quarter" idx="12"/>
          </p:nvPr>
        </p:nvSpPr>
        <p:spPr>
          <a:xfrm>
            <a:off x="6829425" y="6100763"/>
            <a:ext cx="1905000" cy="457200"/>
          </a:xfrm>
        </p:spPr>
        <p:txBody>
          <a:bodyPr/>
          <a:lstStyle>
            <a:lvl1pPr>
              <a:defRPr smtClean="0">
                <a:solidFill>
                  <a:srgbClr val="A08366"/>
                </a:solidFill>
              </a:defRPr>
            </a:lvl1pPr>
          </a:lstStyle>
          <a:p>
            <a:pPr>
              <a:defRPr/>
            </a:pPr>
            <a:fld id="{05BCB1BF-619A-483B-BC67-03D949539A51}" type="slidenum">
              <a:rPr lang="en-US"/>
              <a:pPr>
                <a:defRPr/>
              </a:pPr>
              <a:t>‹#›</a:t>
            </a:fld>
            <a:endParaRPr lang="en-US"/>
          </a:p>
        </p:txBody>
      </p:sp>
    </p:spTree>
    <p:extLst>
      <p:ext uri="{BB962C8B-B14F-4D97-AF65-F5344CB8AC3E}">
        <p14:creationId xmlns:p14="http://schemas.microsoft.com/office/powerpoint/2010/main" val="24517281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p>
        </p:txBody>
      </p:sp>
      <p:sp>
        <p:nvSpPr>
          <p:cNvPr id="6" name="Rectangle 10"/>
          <p:cNvSpPr>
            <a:spLocks noGrp="1" noChangeArrowheads="1"/>
          </p:cNvSpPr>
          <p:nvPr>
            <p:ph type="sldNum" sz="quarter" idx="12"/>
          </p:nvPr>
        </p:nvSpPr>
        <p:spPr>
          <a:ln/>
        </p:spPr>
        <p:txBody>
          <a:bodyPr/>
          <a:lstStyle>
            <a:lvl1pPr>
              <a:defRPr/>
            </a:lvl1pPr>
          </a:lstStyle>
          <a:p>
            <a:pPr>
              <a:defRPr/>
            </a:pPr>
            <a:fld id="{405FBF16-88C6-40E9-9D6C-1C89C7F55CF4}" type="slidenum">
              <a:rPr lang="en-US"/>
              <a:pPr>
                <a:defRPr/>
              </a:pPr>
              <a:t>‹#›</a:t>
            </a:fld>
            <a:endParaRPr lang="en-US"/>
          </a:p>
        </p:txBody>
      </p:sp>
    </p:spTree>
    <p:extLst>
      <p:ext uri="{BB962C8B-B14F-4D97-AF65-F5344CB8AC3E}">
        <p14:creationId xmlns:p14="http://schemas.microsoft.com/office/powerpoint/2010/main" val="11616853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8"/>
          <p:cNvSpPr>
            <a:spLocks noGrp="1" noChangeArrowheads="1"/>
          </p:cNvSpPr>
          <p:nvPr>
            <p:ph type="dt" sz="half" idx="10"/>
          </p:nvPr>
        </p:nvSpPr>
        <p:spPr>
          <a:ln/>
        </p:spPr>
        <p:txBody>
          <a:bodyPr/>
          <a:lstStyle>
            <a:lvl1pPr>
              <a:defRPr/>
            </a:lvl1pPr>
          </a:lstStyle>
          <a:p>
            <a:pPr>
              <a:defRPr/>
            </a:pPr>
            <a:endParaRPr 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p>
        </p:txBody>
      </p:sp>
      <p:sp>
        <p:nvSpPr>
          <p:cNvPr id="6" name="Rectangle 10"/>
          <p:cNvSpPr>
            <a:spLocks noGrp="1" noChangeArrowheads="1"/>
          </p:cNvSpPr>
          <p:nvPr>
            <p:ph type="sldNum" sz="quarter" idx="12"/>
          </p:nvPr>
        </p:nvSpPr>
        <p:spPr>
          <a:ln/>
        </p:spPr>
        <p:txBody>
          <a:bodyPr/>
          <a:lstStyle>
            <a:lvl1pPr>
              <a:defRPr/>
            </a:lvl1pPr>
          </a:lstStyle>
          <a:p>
            <a:pPr>
              <a:defRPr/>
            </a:pPr>
            <a:fld id="{38788713-8CC8-4635-B8A2-E04C082257C0}" type="slidenum">
              <a:rPr lang="en-US"/>
              <a:pPr>
                <a:defRPr/>
              </a:pPr>
              <a:t>‹#›</a:t>
            </a:fld>
            <a:endParaRPr lang="en-US"/>
          </a:p>
        </p:txBody>
      </p:sp>
    </p:spTree>
    <p:extLst>
      <p:ext uri="{BB962C8B-B14F-4D97-AF65-F5344CB8AC3E}">
        <p14:creationId xmlns:p14="http://schemas.microsoft.com/office/powerpoint/2010/main" val="2212967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90600" y="18288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53000" y="18288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8"/>
          <p:cNvSpPr>
            <a:spLocks noGrp="1" noChangeArrowheads="1"/>
          </p:cNvSpPr>
          <p:nvPr>
            <p:ph type="dt" sz="half" idx="10"/>
          </p:nvPr>
        </p:nvSpPr>
        <p:spPr>
          <a:ln/>
        </p:spPr>
        <p:txBody>
          <a:bodyPr/>
          <a:lstStyle>
            <a:lvl1pPr>
              <a:defRPr/>
            </a:lvl1pPr>
          </a:lstStyle>
          <a:p>
            <a:pPr>
              <a:defRPr/>
            </a:pPr>
            <a:endParaRPr 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p>
        </p:txBody>
      </p:sp>
      <p:sp>
        <p:nvSpPr>
          <p:cNvPr id="7" name="Rectangle 10"/>
          <p:cNvSpPr>
            <a:spLocks noGrp="1" noChangeArrowheads="1"/>
          </p:cNvSpPr>
          <p:nvPr>
            <p:ph type="sldNum" sz="quarter" idx="12"/>
          </p:nvPr>
        </p:nvSpPr>
        <p:spPr>
          <a:ln/>
        </p:spPr>
        <p:txBody>
          <a:bodyPr/>
          <a:lstStyle>
            <a:lvl1pPr>
              <a:defRPr/>
            </a:lvl1pPr>
          </a:lstStyle>
          <a:p>
            <a:pPr>
              <a:defRPr/>
            </a:pPr>
            <a:fld id="{81BADF2B-FB66-409F-893D-F3C4A1328068}" type="slidenum">
              <a:rPr lang="en-US"/>
              <a:pPr>
                <a:defRPr/>
              </a:pPr>
              <a:t>‹#›</a:t>
            </a:fld>
            <a:endParaRPr lang="en-US"/>
          </a:p>
        </p:txBody>
      </p:sp>
    </p:spTree>
    <p:extLst>
      <p:ext uri="{BB962C8B-B14F-4D97-AF65-F5344CB8AC3E}">
        <p14:creationId xmlns:p14="http://schemas.microsoft.com/office/powerpoint/2010/main" val="20703358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8"/>
          <p:cNvSpPr>
            <a:spLocks noGrp="1" noChangeArrowheads="1"/>
          </p:cNvSpPr>
          <p:nvPr>
            <p:ph type="dt" sz="half" idx="10"/>
          </p:nvPr>
        </p:nvSpPr>
        <p:spPr>
          <a:ln/>
        </p:spPr>
        <p:txBody>
          <a:bodyPr/>
          <a:lstStyle>
            <a:lvl1pPr>
              <a:defRPr/>
            </a:lvl1pPr>
          </a:lstStyle>
          <a:p>
            <a:pPr>
              <a:defRPr/>
            </a:pPr>
            <a:endParaRPr lang="en-US"/>
          </a:p>
        </p:txBody>
      </p:sp>
      <p:sp>
        <p:nvSpPr>
          <p:cNvPr id="8" name="Rectangle 9"/>
          <p:cNvSpPr>
            <a:spLocks noGrp="1" noChangeArrowheads="1"/>
          </p:cNvSpPr>
          <p:nvPr>
            <p:ph type="ftr" sz="quarter" idx="11"/>
          </p:nvPr>
        </p:nvSpPr>
        <p:spPr>
          <a:ln/>
        </p:spPr>
        <p:txBody>
          <a:bodyPr/>
          <a:lstStyle>
            <a:lvl1pPr>
              <a:defRPr/>
            </a:lvl1pPr>
          </a:lstStyle>
          <a:p>
            <a:pPr>
              <a:defRPr/>
            </a:pPr>
            <a:endParaRPr lang="en-US"/>
          </a:p>
        </p:txBody>
      </p:sp>
      <p:sp>
        <p:nvSpPr>
          <p:cNvPr id="9" name="Rectangle 10"/>
          <p:cNvSpPr>
            <a:spLocks noGrp="1" noChangeArrowheads="1"/>
          </p:cNvSpPr>
          <p:nvPr>
            <p:ph type="sldNum" sz="quarter" idx="12"/>
          </p:nvPr>
        </p:nvSpPr>
        <p:spPr>
          <a:ln/>
        </p:spPr>
        <p:txBody>
          <a:bodyPr/>
          <a:lstStyle>
            <a:lvl1pPr>
              <a:defRPr/>
            </a:lvl1pPr>
          </a:lstStyle>
          <a:p>
            <a:pPr>
              <a:defRPr/>
            </a:pPr>
            <a:fld id="{9F25D02C-8401-45DA-AD11-7229785CC10E}" type="slidenum">
              <a:rPr lang="en-US"/>
              <a:pPr>
                <a:defRPr/>
              </a:pPr>
              <a:t>‹#›</a:t>
            </a:fld>
            <a:endParaRPr lang="en-US"/>
          </a:p>
        </p:txBody>
      </p:sp>
    </p:spTree>
    <p:extLst>
      <p:ext uri="{BB962C8B-B14F-4D97-AF65-F5344CB8AC3E}">
        <p14:creationId xmlns:p14="http://schemas.microsoft.com/office/powerpoint/2010/main" val="13218630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8"/>
          <p:cNvSpPr>
            <a:spLocks noGrp="1" noChangeArrowheads="1"/>
          </p:cNvSpPr>
          <p:nvPr>
            <p:ph type="dt" sz="half" idx="10"/>
          </p:nvPr>
        </p:nvSpPr>
        <p:spPr>
          <a:ln/>
        </p:spPr>
        <p:txBody>
          <a:bodyPr/>
          <a:lstStyle>
            <a:lvl1pPr>
              <a:defRPr/>
            </a:lvl1pPr>
          </a:lstStyle>
          <a:p>
            <a:pPr>
              <a:defRPr/>
            </a:pPr>
            <a:endParaRPr lang="en-US"/>
          </a:p>
        </p:txBody>
      </p:sp>
      <p:sp>
        <p:nvSpPr>
          <p:cNvPr id="4" name="Rectangle 9"/>
          <p:cNvSpPr>
            <a:spLocks noGrp="1" noChangeArrowheads="1"/>
          </p:cNvSpPr>
          <p:nvPr>
            <p:ph type="ftr" sz="quarter" idx="11"/>
          </p:nvPr>
        </p:nvSpPr>
        <p:spPr>
          <a:ln/>
        </p:spPr>
        <p:txBody>
          <a:bodyPr/>
          <a:lstStyle>
            <a:lvl1pPr>
              <a:defRPr/>
            </a:lvl1pPr>
          </a:lstStyle>
          <a:p>
            <a:pPr>
              <a:defRPr/>
            </a:pPr>
            <a:endParaRPr lang="en-US"/>
          </a:p>
        </p:txBody>
      </p:sp>
      <p:sp>
        <p:nvSpPr>
          <p:cNvPr id="5" name="Rectangle 10"/>
          <p:cNvSpPr>
            <a:spLocks noGrp="1" noChangeArrowheads="1"/>
          </p:cNvSpPr>
          <p:nvPr>
            <p:ph type="sldNum" sz="quarter" idx="12"/>
          </p:nvPr>
        </p:nvSpPr>
        <p:spPr>
          <a:ln/>
        </p:spPr>
        <p:txBody>
          <a:bodyPr/>
          <a:lstStyle>
            <a:lvl1pPr>
              <a:defRPr/>
            </a:lvl1pPr>
          </a:lstStyle>
          <a:p>
            <a:pPr>
              <a:defRPr/>
            </a:pPr>
            <a:fld id="{93A84CA3-769B-47D8-B1F6-DC9A2045BED1}" type="slidenum">
              <a:rPr lang="en-US"/>
              <a:pPr>
                <a:defRPr/>
              </a:pPr>
              <a:t>‹#›</a:t>
            </a:fld>
            <a:endParaRPr lang="en-US"/>
          </a:p>
        </p:txBody>
      </p:sp>
    </p:spTree>
    <p:extLst>
      <p:ext uri="{BB962C8B-B14F-4D97-AF65-F5344CB8AC3E}">
        <p14:creationId xmlns:p14="http://schemas.microsoft.com/office/powerpoint/2010/main" val="25619474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8"/>
          <p:cNvSpPr>
            <a:spLocks noGrp="1" noChangeArrowheads="1"/>
          </p:cNvSpPr>
          <p:nvPr>
            <p:ph type="dt" sz="half" idx="10"/>
          </p:nvPr>
        </p:nvSpPr>
        <p:spPr>
          <a:ln/>
        </p:spPr>
        <p:txBody>
          <a:bodyPr/>
          <a:lstStyle>
            <a:lvl1pPr>
              <a:defRPr/>
            </a:lvl1pPr>
          </a:lstStyle>
          <a:p>
            <a:pPr>
              <a:defRPr/>
            </a:pPr>
            <a:endParaRPr lang="en-US"/>
          </a:p>
        </p:txBody>
      </p:sp>
      <p:sp>
        <p:nvSpPr>
          <p:cNvPr id="3" name="Rectangle 9"/>
          <p:cNvSpPr>
            <a:spLocks noGrp="1" noChangeArrowheads="1"/>
          </p:cNvSpPr>
          <p:nvPr>
            <p:ph type="ftr" sz="quarter" idx="11"/>
          </p:nvPr>
        </p:nvSpPr>
        <p:spPr>
          <a:ln/>
        </p:spPr>
        <p:txBody>
          <a:bodyPr/>
          <a:lstStyle>
            <a:lvl1pPr>
              <a:defRPr/>
            </a:lvl1pPr>
          </a:lstStyle>
          <a:p>
            <a:pPr>
              <a:defRPr/>
            </a:pPr>
            <a:endParaRPr lang="en-US"/>
          </a:p>
        </p:txBody>
      </p:sp>
      <p:sp>
        <p:nvSpPr>
          <p:cNvPr id="4" name="Rectangle 10"/>
          <p:cNvSpPr>
            <a:spLocks noGrp="1" noChangeArrowheads="1"/>
          </p:cNvSpPr>
          <p:nvPr>
            <p:ph type="sldNum" sz="quarter" idx="12"/>
          </p:nvPr>
        </p:nvSpPr>
        <p:spPr>
          <a:ln/>
        </p:spPr>
        <p:txBody>
          <a:bodyPr/>
          <a:lstStyle>
            <a:lvl1pPr>
              <a:defRPr/>
            </a:lvl1pPr>
          </a:lstStyle>
          <a:p>
            <a:pPr>
              <a:defRPr/>
            </a:pPr>
            <a:fld id="{7B86EADF-8116-4529-A8F4-E9546546C255}" type="slidenum">
              <a:rPr lang="en-US"/>
              <a:pPr>
                <a:defRPr/>
              </a:pPr>
              <a:t>‹#›</a:t>
            </a:fld>
            <a:endParaRPr lang="en-US"/>
          </a:p>
        </p:txBody>
      </p:sp>
    </p:spTree>
    <p:extLst>
      <p:ext uri="{BB962C8B-B14F-4D97-AF65-F5344CB8AC3E}">
        <p14:creationId xmlns:p14="http://schemas.microsoft.com/office/powerpoint/2010/main" val="14611496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8"/>
          <p:cNvSpPr>
            <a:spLocks noGrp="1" noChangeArrowheads="1"/>
          </p:cNvSpPr>
          <p:nvPr>
            <p:ph type="dt" sz="half" idx="10"/>
          </p:nvPr>
        </p:nvSpPr>
        <p:spPr>
          <a:ln/>
        </p:spPr>
        <p:txBody>
          <a:bodyPr/>
          <a:lstStyle>
            <a:lvl1pPr>
              <a:defRPr/>
            </a:lvl1pPr>
          </a:lstStyle>
          <a:p>
            <a:pPr>
              <a:defRPr/>
            </a:pPr>
            <a:endParaRPr 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p>
        </p:txBody>
      </p:sp>
      <p:sp>
        <p:nvSpPr>
          <p:cNvPr id="7" name="Rectangle 10"/>
          <p:cNvSpPr>
            <a:spLocks noGrp="1" noChangeArrowheads="1"/>
          </p:cNvSpPr>
          <p:nvPr>
            <p:ph type="sldNum" sz="quarter" idx="12"/>
          </p:nvPr>
        </p:nvSpPr>
        <p:spPr>
          <a:ln/>
        </p:spPr>
        <p:txBody>
          <a:bodyPr/>
          <a:lstStyle>
            <a:lvl1pPr>
              <a:defRPr/>
            </a:lvl1pPr>
          </a:lstStyle>
          <a:p>
            <a:pPr>
              <a:defRPr/>
            </a:pPr>
            <a:fld id="{499DE7A9-565C-4ECD-8B5F-6AB6BB08F52C}" type="slidenum">
              <a:rPr lang="en-US"/>
              <a:pPr>
                <a:defRPr/>
              </a:pPr>
              <a:t>‹#›</a:t>
            </a:fld>
            <a:endParaRPr lang="en-US"/>
          </a:p>
        </p:txBody>
      </p:sp>
    </p:spTree>
    <p:extLst>
      <p:ext uri="{BB962C8B-B14F-4D97-AF65-F5344CB8AC3E}">
        <p14:creationId xmlns:p14="http://schemas.microsoft.com/office/powerpoint/2010/main" val="14623968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8"/>
          <p:cNvSpPr>
            <a:spLocks noGrp="1" noChangeArrowheads="1"/>
          </p:cNvSpPr>
          <p:nvPr>
            <p:ph type="dt" sz="half" idx="10"/>
          </p:nvPr>
        </p:nvSpPr>
        <p:spPr>
          <a:ln/>
        </p:spPr>
        <p:txBody>
          <a:bodyPr/>
          <a:lstStyle>
            <a:lvl1pPr>
              <a:defRPr/>
            </a:lvl1pPr>
          </a:lstStyle>
          <a:p>
            <a:pPr>
              <a:defRPr/>
            </a:pPr>
            <a:endParaRPr 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p>
        </p:txBody>
      </p:sp>
      <p:sp>
        <p:nvSpPr>
          <p:cNvPr id="7" name="Rectangle 10"/>
          <p:cNvSpPr>
            <a:spLocks noGrp="1" noChangeArrowheads="1"/>
          </p:cNvSpPr>
          <p:nvPr>
            <p:ph type="sldNum" sz="quarter" idx="12"/>
          </p:nvPr>
        </p:nvSpPr>
        <p:spPr>
          <a:ln/>
        </p:spPr>
        <p:txBody>
          <a:bodyPr/>
          <a:lstStyle>
            <a:lvl1pPr>
              <a:defRPr/>
            </a:lvl1pPr>
          </a:lstStyle>
          <a:p>
            <a:pPr>
              <a:defRPr/>
            </a:pPr>
            <a:fld id="{453F1EFD-0BE8-469D-942F-308E07DE1852}" type="slidenum">
              <a:rPr lang="en-US"/>
              <a:pPr>
                <a:defRPr/>
              </a:pPr>
              <a:t>‹#›</a:t>
            </a:fld>
            <a:endParaRPr lang="en-US"/>
          </a:p>
        </p:txBody>
      </p:sp>
    </p:spTree>
    <p:extLst>
      <p:ext uri="{BB962C8B-B14F-4D97-AF65-F5344CB8AC3E}">
        <p14:creationId xmlns:p14="http://schemas.microsoft.com/office/powerpoint/2010/main" val="10026684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p>
        </p:txBody>
      </p:sp>
      <p:sp>
        <p:nvSpPr>
          <p:cNvPr id="6" name="Rectangle 10"/>
          <p:cNvSpPr>
            <a:spLocks noGrp="1" noChangeArrowheads="1"/>
          </p:cNvSpPr>
          <p:nvPr>
            <p:ph type="sldNum" sz="quarter" idx="12"/>
          </p:nvPr>
        </p:nvSpPr>
        <p:spPr>
          <a:ln/>
        </p:spPr>
        <p:txBody>
          <a:bodyPr/>
          <a:lstStyle>
            <a:lvl1pPr>
              <a:defRPr/>
            </a:lvl1pPr>
          </a:lstStyle>
          <a:p>
            <a:pPr>
              <a:defRPr/>
            </a:pPr>
            <a:fld id="{9E75F515-CA13-4302-8AE8-B61A7C506CE3}" type="slidenum">
              <a:rPr lang="en-US"/>
              <a:pPr>
                <a:defRPr/>
              </a:pPr>
              <a:t>‹#›</a:t>
            </a:fld>
            <a:endParaRPr lang="en-US"/>
          </a:p>
        </p:txBody>
      </p:sp>
    </p:spTree>
    <p:extLst>
      <p:ext uri="{BB962C8B-B14F-4D97-AF65-F5344CB8AC3E}">
        <p14:creationId xmlns:p14="http://schemas.microsoft.com/office/powerpoint/2010/main" val="28756068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19900" y="4572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90600" y="4572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p>
        </p:txBody>
      </p:sp>
      <p:sp>
        <p:nvSpPr>
          <p:cNvPr id="6" name="Rectangle 10"/>
          <p:cNvSpPr>
            <a:spLocks noGrp="1" noChangeArrowheads="1"/>
          </p:cNvSpPr>
          <p:nvPr>
            <p:ph type="sldNum" sz="quarter" idx="12"/>
          </p:nvPr>
        </p:nvSpPr>
        <p:spPr>
          <a:ln/>
        </p:spPr>
        <p:txBody>
          <a:bodyPr/>
          <a:lstStyle>
            <a:lvl1pPr>
              <a:defRPr/>
            </a:lvl1pPr>
          </a:lstStyle>
          <a:p>
            <a:pPr>
              <a:defRPr/>
            </a:pPr>
            <a:fld id="{DF58A77F-27F2-43F6-B466-1070FD4291A5}" type="slidenum">
              <a:rPr lang="en-US"/>
              <a:pPr>
                <a:defRPr/>
              </a:pPr>
              <a:t>‹#›</a:t>
            </a:fld>
            <a:endParaRPr lang="en-US"/>
          </a:p>
        </p:txBody>
      </p:sp>
    </p:spTree>
    <p:extLst>
      <p:ext uri="{BB962C8B-B14F-4D97-AF65-F5344CB8AC3E}">
        <p14:creationId xmlns:p14="http://schemas.microsoft.com/office/powerpoint/2010/main" val="22988593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8872538" cy="6858000"/>
            <a:chOff x="0" y="0"/>
            <a:chExt cx="5589" cy="4320"/>
          </a:xfrm>
        </p:grpSpPr>
        <p:sp>
          <p:nvSpPr>
            <p:cNvPr id="1032" name="Rectangle 3"/>
            <p:cNvSpPr>
              <a:spLocks noChangeArrowheads="1"/>
            </p:cNvSpPr>
            <p:nvPr/>
          </p:nvSpPr>
          <p:spPr bwMode="ltGray">
            <a:xfrm>
              <a:off x="336" y="150"/>
              <a:ext cx="5253" cy="4026"/>
            </a:xfrm>
            <a:prstGeom prst="rect">
              <a:avLst/>
            </a:prstGeom>
            <a:solidFill>
              <a:schemeClr val="bg1"/>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pic>
          <p:nvPicPr>
            <p:cNvPr id="1033" name="Picture 4" descr="A:\minispir.GIF"/>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ltGray">
            <a:xfrm>
              <a:off x="0" y="0"/>
              <a:ext cx="67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 name="Line 5"/>
            <p:cNvSpPr>
              <a:spLocks noChangeShapeType="1"/>
            </p:cNvSpPr>
            <p:nvPr/>
          </p:nvSpPr>
          <p:spPr bwMode="ltGray">
            <a:xfrm>
              <a:off x="640" y="1008"/>
              <a:ext cx="4880" cy="0"/>
            </a:xfrm>
            <a:prstGeom prst="line">
              <a:avLst/>
            </a:prstGeom>
            <a:noFill/>
            <a:ln w="31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027" name="Rectangle 6"/>
          <p:cNvSpPr>
            <a:spLocks noGrp="1" noChangeArrowheads="1"/>
          </p:cNvSpPr>
          <p:nvPr>
            <p:ph type="title"/>
          </p:nvPr>
        </p:nvSpPr>
        <p:spPr bwMode="auto">
          <a:xfrm>
            <a:off x="990600" y="4572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28398" dir="3806097"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8" name="Rectangle 7"/>
          <p:cNvSpPr>
            <a:spLocks noGrp="1" noChangeArrowheads="1"/>
          </p:cNvSpPr>
          <p:nvPr>
            <p:ph type="body" idx="1"/>
          </p:nvPr>
        </p:nvSpPr>
        <p:spPr bwMode="auto">
          <a:xfrm>
            <a:off x="990600" y="1828800"/>
            <a:ext cx="77724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176" name="Rectangle 8"/>
          <p:cNvSpPr>
            <a:spLocks noGrp="1" noChangeArrowheads="1"/>
          </p:cNvSpPr>
          <p:nvPr>
            <p:ph type="dt" sz="half" idx="2"/>
          </p:nvPr>
        </p:nvSpPr>
        <p:spPr bwMode="auto">
          <a:xfrm>
            <a:off x="990600" y="60960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50000"/>
              </a:spcBef>
              <a:defRPr sz="1400" smtClean="0">
                <a:solidFill>
                  <a:schemeClr val="bg2"/>
                </a:solidFill>
                <a:latin typeface="Times New Roman" charset="0"/>
              </a:defRPr>
            </a:lvl1pPr>
          </a:lstStyle>
          <a:p>
            <a:pPr>
              <a:defRPr/>
            </a:pPr>
            <a:endParaRPr lang="en-US"/>
          </a:p>
        </p:txBody>
      </p:sp>
      <p:sp>
        <p:nvSpPr>
          <p:cNvPr id="7177" name="Rectangle 9"/>
          <p:cNvSpPr>
            <a:spLocks noGrp="1" noChangeArrowheads="1"/>
          </p:cNvSpPr>
          <p:nvPr>
            <p:ph type="ftr" sz="quarter" idx="3"/>
          </p:nvPr>
        </p:nvSpPr>
        <p:spPr bwMode="auto">
          <a:xfrm>
            <a:off x="3429000" y="6096000"/>
            <a:ext cx="28956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spcBef>
                <a:spcPct val="50000"/>
              </a:spcBef>
              <a:defRPr sz="1400" smtClean="0">
                <a:solidFill>
                  <a:schemeClr val="bg2"/>
                </a:solidFill>
                <a:latin typeface="Times New Roman" charset="0"/>
              </a:defRPr>
            </a:lvl1pPr>
          </a:lstStyle>
          <a:p>
            <a:pPr>
              <a:defRPr/>
            </a:pPr>
            <a:endParaRPr lang="en-US"/>
          </a:p>
        </p:txBody>
      </p:sp>
      <p:sp>
        <p:nvSpPr>
          <p:cNvPr id="7178" name="Rectangle 10"/>
          <p:cNvSpPr>
            <a:spLocks noGrp="1" noChangeArrowheads="1"/>
          </p:cNvSpPr>
          <p:nvPr>
            <p:ph type="sldNum" sz="quarter" idx="4"/>
          </p:nvPr>
        </p:nvSpPr>
        <p:spPr bwMode="auto">
          <a:xfrm>
            <a:off x="6858000" y="60960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spcBef>
                <a:spcPct val="50000"/>
              </a:spcBef>
              <a:defRPr sz="1400" smtClean="0">
                <a:solidFill>
                  <a:schemeClr val="bg2"/>
                </a:solidFill>
                <a:latin typeface="Times New Roman" charset="0"/>
              </a:defRPr>
            </a:lvl1pPr>
          </a:lstStyle>
          <a:p>
            <a:pPr>
              <a:defRPr/>
            </a:pPr>
            <a:fld id="{4528DE9E-D001-439D-9FB1-9DCCC3682545}"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72"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0" fontAlgn="base" hangingPunct="0">
        <a:spcBef>
          <a:spcPct val="0"/>
        </a:spcBef>
        <a:spcAft>
          <a:spcPct val="0"/>
        </a:spcAft>
        <a:defRPr kumimoji="1" sz="4400">
          <a:solidFill>
            <a:schemeClr val="tx2"/>
          </a:solidFill>
          <a:latin typeface="+mj-lt"/>
          <a:ea typeface="+mj-ea"/>
          <a:cs typeface="+mj-cs"/>
        </a:defRPr>
      </a:lvl1pPr>
      <a:lvl2pPr algn="l" rtl="0" eaLnBrk="0" fontAlgn="base" hangingPunct="0">
        <a:spcBef>
          <a:spcPct val="0"/>
        </a:spcBef>
        <a:spcAft>
          <a:spcPct val="0"/>
        </a:spcAft>
        <a:defRPr kumimoji="1" sz="4400">
          <a:solidFill>
            <a:schemeClr val="tx2"/>
          </a:solidFill>
          <a:latin typeface="Times New Roman" charset="0"/>
        </a:defRPr>
      </a:lvl2pPr>
      <a:lvl3pPr algn="l" rtl="0" eaLnBrk="0" fontAlgn="base" hangingPunct="0">
        <a:spcBef>
          <a:spcPct val="0"/>
        </a:spcBef>
        <a:spcAft>
          <a:spcPct val="0"/>
        </a:spcAft>
        <a:defRPr kumimoji="1" sz="4400">
          <a:solidFill>
            <a:schemeClr val="tx2"/>
          </a:solidFill>
          <a:latin typeface="Times New Roman" charset="0"/>
        </a:defRPr>
      </a:lvl3pPr>
      <a:lvl4pPr algn="l" rtl="0" eaLnBrk="0" fontAlgn="base" hangingPunct="0">
        <a:spcBef>
          <a:spcPct val="0"/>
        </a:spcBef>
        <a:spcAft>
          <a:spcPct val="0"/>
        </a:spcAft>
        <a:defRPr kumimoji="1" sz="4400">
          <a:solidFill>
            <a:schemeClr val="tx2"/>
          </a:solidFill>
          <a:latin typeface="Times New Roman" charset="0"/>
        </a:defRPr>
      </a:lvl4pPr>
      <a:lvl5pPr algn="l" rtl="0" eaLnBrk="0" fontAlgn="base" hangingPunct="0">
        <a:spcBef>
          <a:spcPct val="0"/>
        </a:spcBef>
        <a:spcAft>
          <a:spcPct val="0"/>
        </a:spcAft>
        <a:defRPr kumimoji="1" sz="4400">
          <a:solidFill>
            <a:schemeClr val="tx2"/>
          </a:solidFill>
          <a:latin typeface="Times New Roman" charset="0"/>
        </a:defRPr>
      </a:lvl5pPr>
      <a:lvl6pPr marL="457200" algn="l" rtl="0" eaLnBrk="0" fontAlgn="base" hangingPunct="0">
        <a:spcBef>
          <a:spcPct val="0"/>
        </a:spcBef>
        <a:spcAft>
          <a:spcPct val="0"/>
        </a:spcAft>
        <a:defRPr kumimoji="1" sz="4400">
          <a:solidFill>
            <a:schemeClr val="tx2"/>
          </a:solidFill>
          <a:latin typeface="Times New Roman" charset="0"/>
        </a:defRPr>
      </a:lvl6pPr>
      <a:lvl7pPr marL="914400" algn="l" rtl="0" eaLnBrk="0" fontAlgn="base" hangingPunct="0">
        <a:spcBef>
          <a:spcPct val="0"/>
        </a:spcBef>
        <a:spcAft>
          <a:spcPct val="0"/>
        </a:spcAft>
        <a:defRPr kumimoji="1" sz="4400">
          <a:solidFill>
            <a:schemeClr val="tx2"/>
          </a:solidFill>
          <a:latin typeface="Times New Roman" charset="0"/>
        </a:defRPr>
      </a:lvl7pPr>
      <a:lvl8pPr marL="1371600" algn="l" rtl="0" eaLnBrk="0" fontAlgn="base" hangingPunct="0">
        <a:spcBef>
          <a:spcPct val="0"/>
        </a:spcBef>
        <a:spcAft>
          <a:spcPct val="0"/>
        </a:spcAft>
        <a:defRPr kumimoji="1" sz="4400">
          <a:solidFill>
            <a:schemeClr val="tx2"/>
          </a:solidFill>
          <a:latin typeface="Times New Roman" charset="0"/>
        </a:defRPr>
      </a:lvl8pPr>
      <a:lvl9pPr marL="1828800" algn="l" rtl="0" eaLnBrk="0" fontAlgn="base" hangingPunct="0">
        <a:spcBef>
          <a:spcPct val="0"/>
        </a:spcBef>
        <a:spcAft>
          <a:spcPct val="0"/>
        </a:spcAft>
        <a:defRPr kumimoji="1" sz="4400">
          <a:solidFill>
            <a:schemeClr val="tx2"/>
          </a:solidFill>
          <a:latin typeface="Times New Roman" charset="0"/>
        </a:defRPr>
      </a:lvl9pPr>
    </p:titleStyle>
    <p:bodyStyle>
      <a:lvl1pPr marL="342900" indent="-342900" algn="l" rtl="0" eaLnBrk="0" fontAlgn="base" hangingPunct="0">
        <a:spcBef>
          <a:spcPct val="20000"/>
        </a:spcBef>
        <a:spcAft>
          <a:spcPct val="0"/>
        </a:spcAft>
        <a:buClr>
          <a:schemeClr val="accent1"/>
        </a:buClr>
        <a:buSzPct val="90000"/>
        <a:buFont typeface="Monotype Sorts" pitchFamily="2" charset="2"/>
        <a:buChar char="4"/>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Char char="–"/>
        <a:defRPr kumimoji="1" sz="2800">
          <a:solidFill>
            <a:schemeClr val="tx1"/>
          </a:solidFill>
          <a:latin typeface="+mn-lt"/>
        </a:defRPr>
      </a:lvl2pPr>
      <a:lvl3pPr marL="1143000" indent="-228600" algn="l" rtl="0" eaLnBrk="0" fontAlgn="base" hangingPunct="0">
        <a:spcBef>
          <a:spcPct val="20000"/>
        </a:spcBef>
        <a:spcAft>
          <a:spcPct val="0"/>
        </a:spcAft>
        <a:buClr>
          <a:schemeClr val="accent1"/>
        </a:buClr>
        <a:buChar char="•"/>
        <a:defRPr kumimoji="1" sz="2400">
          <a:solidFill>
            <a:schemeClr val="tx1"/>
          </a:solidFill>
          <a:latin typeface="+mn-lt"/>
        </a:defRPr>
      </a:lvl3pPr>
      <a:lvl4pPr marL="1600200" indent="-228600" algn="l" rtl="0" eaLnBrk="0" fontAlgn="base" hangingPunct="0">
        <a:spcBef>
          <a:spcPct val="20000"/>
        </a:spcBef>
        <a:spcAft>
          <a:spcPct val="0"/>
        </a:spcAft>
        <a:buClr>
          <a:schemeClr val="accent1"/>
        </a:buClr>
        <a:buChar char="–"/>
        <a:defRPr kumimoji="1" sz="2000">
          <a:solidFill>
            <a:schemeClr val="tx1"/>
          </a:solidFill>
          <a:latin typeface="+mn-lt"/>
        </a:defRPr>
      </a:lvl4pPr>
      <a:lvl5pPr marL="2057400" indent="-228600" algn="l" rtl="0" eaLnBrk="0" fontAlgn="base" hangingPunct="0">
        <a:spcBef>
          <a:spcPct val="20000"/>
        </a:spcBef>
        <a:spcAft>
          <a:spcPct val="0"/>
        </a:spcAft>
        <a:buClr>
          <a:schemeClr val="accent1"/>
        </a:buClr>
        <a:buChar char="»"/>
        <a:defRPr kumimoji="1" sz="2000">
          <a:solidFill>
            <a:schemeClr val="tx1"/>
          </a:solidFill>
          <a:latin typeface="+mn-lt"/>
        </a:defRPr>
      </a:lvl5pPr>
      <a:lvl6pPr marL="2514600" indent="-228600" algn="l" rtl="0" eaLnBrk="0" fontAlgn="base" hangingPunct="0">
        <a:spcBef>
          <a:spcPct val="20000"/>
        </a:spcBef>
        <a:spcAft>
          <a:spcPct val="0"/>
        </a:spcAft>
        <a:buClr>
          <a:schemeClr val="accent1"/>
        </a:buClr>
        <a:buChar char="»"/>
        <a:defRPr kumimoji="1" sz="2000">
          <a:solidFill>
            <a:schemeClr val="tx1"/>
          </a:solidFill>
          <a:latin typeface="+mn-lt"/>
        </a:defRPr>
      </a:lvl6pPr>
      <a:lvl7pPr marL="2971800" indent="-228600" algn="l" rtl="0" eaLnBrk="0" fontAlgn="base" hangingPunct="0">
        <a:spcBef>
          <a:spcPct val="20000"/>
        </a:spcBef>
        <a:spcAft>
          <a:spcPct val="0"/>
        </a:spcAft>
        <a:buClr>
          <a:schemeClr val="accent1"/>
        </a:buClr>
        <a:buChar char="»"/>
        <a:defRPr kumimoji="1" sz="2000">
          <a:solidFill>
            <a:schemeClr val="tx1"/>
          </a:solidFill>
          <a:latin typeface="+mn-lt"/>
        </a:defRPr>
      </a:lvl7pPr>
      <a:lvl8pPr marL="3429000" indent="-228600" algn="l" rtl="0" eaLnBrk="0" fontAlgn="base" hangingPunct="0">
        <a:spcBef>
          <a:spcPct val="20000"/>
        </a:spcBef>
        <a:spcAft>
          <a:spcPct val="0"/>
        </a:spcAft>
        <a:buClr>
          <a:schemeClr val="accent1"/>
        </a:buClr>
        <a:buChar char="»"/>
        <a:defRPr kumimoji="1" sz="2000">
          <a:solidFill>
            <a:schemeClr val="tx1"/>
          </a:solidFill>
          <a:latin typeface="+mn-lt"/>
        </a:defRPr>
      </a:lvl8pPr>
      <a:lvl9pPr marL="3886200" indent="-228600" algn="l" rtl="0" eaLnBrk="0" fontAlgn="base" hangingPunct="0">
        <a:spcBef>
          <a:spcPct val="20000"/>
        </a:spcBef>
        <a:spcAft>
          <a:spcPct val="0"/>
        </a:spcAft>
        <a:buClr>
          <a:schemeClr val="accent1"/>
        </a:buClr>
        <a:buChar char="»"/>
        <a:defRPr kumimoji="1"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hemeOverride" Target="../theme/themeOverride1.xml"/><Relationship Id="rId5" Type="http://schemas.openxmlformats.org/officeDocument/2006/relationships/image" Target="../media/image5.jpeg"/><Relationship Id="rId4" Type="http://schemas.openxmlformats.org/officeDocument/2006/relationships/hyperlink" Target="https://www.youtube.com/watch?v=M63_6zxVo7c&amp;list=RDM63_6zxVo7c&amp;t=94"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www.youtube.com/watch?v=NX7zIypE2FE" TargetMode="External"/><Relationship Id="rId7" Type="http://schemas.openxmlformats.org/officeDocument/2006/relationships/hyperlink" Target="http://en.wikipedia.org/wiki/Anne_Sexton"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hyperlink" Target="http://www.poemhunter.com/anne-sexton/" TargetMode="External"/><Relationship Id="rId5" Type="http://schemas.openxmlformats.org/officeDocument/2006/relationships/hyperlink" Target="http://www.poemhunter.com/poem/45-mercy-street/" TargetMode="External"/><Relationship Id="rId4" Type="http://schemas.openxmlformats.org/officeDocument/2006/relationships/hyperlink" Target="http://www.youtube.com/watch?v=LB_1YgepF74&amp;playnext=1&amp;list=PL22468563F1680ECD&amp;feature=results_main" TargetMode="Externa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hemeOverride" Target="../theme/themeOverride2.xml"/><Relationship Id="rId5" Type="http://schemas.openxmlformats.org/officeDocument/2006/relationships/image" Target="../media/image10.jpeg"/><Relationship Id="rId4" Type="http://schemas.openxmlformats.org/officeDocument/2006/relationships/hyperlink" Target="http://www.youtube.com/watch?v=czwVn7Wo_ag&amp;feature=related"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2.jpg"/></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hyperlink" Target="http://www.johnchiappone.com/hum_poetry_exercise.html" TargetMode="External"/><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12.jpg"/><Relationship Id="rId5" Type="http://schemas.openxmlformats.org/officeDocument/2006/relationships/image" Target="../media/image23.jpeg"/><Relationship Id="rId4" Type="http://schemas.openxmlformats.org/officeDocument/2006/relationships/hyperlink" Target="http://www.johnchiappone.com/hum_poetry_exercise-2.html"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475E76"/>
            </a:gs>
            <a:gs pos="50000">
              <a:srgbClr val="99CCFF"/>
            </a:gs>
            <a:gs pos="100000">
              <a:srgbClr val="475E76"/>
            </a:gs>
          </a:gsLst>
          <a:lin ang="5400000" scaled="1"/>
        </a:gradFill>
        <a:effectLst/>
      </p:bgPr>
    </p:bg>
    <p:spTree>
      <p:nvGrpSpPr>
        <p:cNvPr id="1" name=""/>
        <p:cNvGrpSpPr/>
        <p:nvPr/>
      </p:nvGrpSpPr>
      <p:grpSpPr>
        <a:xfrm>
          <a:off x="0" y="0"/>
          <a:ext cx="0" cy="0"/>
          <a:chOff x="0" y="0"/>
          <a:chExt cx="0" cy="0"/>
        </a:xfrm>
      </p:grpSpPr>
      <p:pic>
        <p:nvPicPr>
          <p:cNvPr id="3074"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4688" y="317500"/>
            <a:ext cx="4638675" cy="6175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75" name="Text Box 6"/>
          <p:cNvSpPr txBox="1">
            <a:spLocks noChangeArrowheads="1"/>
          </p:cNvSpPr>
          <p:nvPr/>
        </p:nvSpPr>
        <p:spPr bwMode="auto">
          <a:xfrm>
            <a:off x="6596063" y="304800"/>
            <a:ext cx="566737" cy="6188075"/>
          </a:xfrm>
          <a:prstGeom prst="rect">
            <a:avLst/>
          </a:prstGeom>
          <a:solidFill>
            <a:srgbClr val="000000"/>
          </a:solidFill>
          <a:ln>
            <a:noFill/>
          </a:ln>
          <a:effectLst/>
          <a:extLst>
            <a:ext uri="{91240B29-F687-4F45-9708-019B960494DF}">
              <a14:hiddenLine xmlns:a14="http://schemas.microsoft.com/office/drawing/2010/main" w="15875">
                <a:solidFill>
                  <a:srgbClr val="3366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n-US" sz="4000">
                <a:solidFill>
                  <a:schemeClr val="bg1"/>
                </a:solidFill>
              </a:rPr>
              <a:t>L</a:t>
            </a:r>
          </a:p>
          <a:p>
            <a:pPr algn="ctr"/>
            <a:r>
              <a:rPr lang="en-US" sz="4000">
                <a:solidFill>
                  <a:schemeClr val="bg1"/>
                </a:solidFill>
              </a:rPr>
              <a:t>I</a:t>
            </a:r>
          </a:p>
          <a:p>
            <a:pPr algn="ctr"/>
            <a:r>
              <a:rPr lang="en-US" sz="4000">
                <a:solidFill>
                  <a:schemeClr val="bg1"/>
                </a:solidFill>
              </a:rPr>
              <a:t>T</a:t>
            </a:r>
          </a:p>
          <a:p>
            <a:pPr algn="ctr"/>
            <a:r>
              <a:rPr lang="en-US" sz="4000">
                <a:solidFill>
                  <a:schemeClr val="bg1"/>
                </a:solidFill>
              </a:rPr>
              <a:t>E</a:t>
            </a:r>
          </a:p>
          <a:p>
            <a:pPr algn="ctr"/>
            <a:r>
              <a:rPr lang="en-US" sz="4000">
                <a:solidFill>
                  <a:schemeClr val="bg1"/>
                </a:solidFill>
              </a:rPr>
              <a:t>R</a:t>
            </a:r>
          </a:p>
          <a:p>
            <a:pPr algn="ctr"/>
            <a:r>
              <a:rPr lang="en-US" sz="4000">
                <a:solidFill>
                  <a:schemeClr val="bg1"/>
                </a:solidFill>
              </a:rPr>
              <a:t>A</a:t>
            </a:r>
          </a:p>
          <a:p>
            <a:pPr algn="ctr"/>
            <a:r>
              <a:rPr lang="en-US" sz="4000">
                <a:solidFill>
                  <a:schemeClr val="bg1"/>
                </a:solidFill>
              </a:rPr>
              <a:t>T</a:t>
            </a:r>
          </a:p>
          <a:p>
            <a:pPr algn="ctr"/>
            <a:r>
              <a:rPr lang="en-US" sz="4000">
                <a:solidFill>
                  <a:schemeClr val="bg1"/>
                </a:solidFill>
              </a:rPr>
              <a:t>U</a:t>
            </a:r>
          </a:p>
          <a:p>
            <a:pPr algn="ctr"/>
            <a:r>
              <a:rPr lang="en-US" sz="4000">
                <a:solidFill>
                  <a:schemeClr val="bg1"/>
                </a:solidFill>
              </a:rPr>
              <a:t>R</a:t>
            </a:r>
          </a:p>
          <a:p>
            <a:pPr algn="ctr"/>
            <a:r>
              <a:rPr lang="en-US" sz="4000">
                <a:solidFill>
                  <a:schemeClr val="bg1"/>
                </a:solidFill>
              </a:rPr>
              <a:t>E</a:t>
            </a:r>
          </a:p>
        </p:txBody>
      </p:sp>
      <p:sp>
        <p:nvSpPr>
          <p:cNvPr id="3076" name="Text Box 7"/>
          <p:cNvSpPr txBox="1">
            <a:spLocks noChangeArrowheads="1"/>
          </p:cNvSpPr>
          <p:nvPr/>
        </p:nvSpPr>
        <p:spPr bwMode="auto">
          <a:xfrm>
            <a:off x="1944688" y="6096000"/>
            <a:ext cx="4638675" cy="400110"/>
          </a:xfrm>
          <a:prstGeom prst="rect">
            <a:avLst/>
          </a:prstGeom>
          <a:solidFill>
            <a:srgbClr val="00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2000" dirty="0">
                <a:solidFill>
                  <a:schemeClr val="bg1"/>
                </a:solidFill>
              </a:rPr>
              <a:t>John </a:t>
            </a:r>
            <a:r>
              <a:rPr lang="en-US" sz="2000" dirty="0" smtClean="0">
                <a:solidFill>
                  <a:schemeClr val="bg1"/>
                </a:solidFill>
              </a:rPr>
              <a:t>Chiappone </a:t>
            </a:r>
            <a:r>
              <a:rPr lang="en-US" sz="1200" dirty="0">
                <a:solidFill>
                  <a:schemeClr val="bg1">
                    <a:lumMod val="50000"/>
                  </a:schemeClr>
                </a:solidFill>
              </a:rPr>
              <a:t>Copyright © </a:t>
            </a:r>
            <a:r>
              <a:rPr lang="en-US" sz="1200" dirty="0" smtClean="0">
                <a:solidFill>
                  <a:schemeClr val="bg1">
                    <a:lumMod val="50000"/>
                  </a:schemeClr>
                </a:solidFill>
              </a:rPr>
              <a:t>2017</a:t>
            </a:r>
            <a:r>
              <a:rPr lang="en-US" sz="1200" dirty="0" smtClean="0">
                <a:solidFill>
                  <a:schemeClr val="bg1">
                    <a:lumMod val="50000"/>
                  </a:schemeClr>
                </a:solidFill>
              </a:rPr>
              <a:t> </a:t>
            </a:r>
            <a:endParaRPr lang="en-US" sz="1200" dirty="0">
              <a:solidFill>
                <a:schemeClr val="bg1">
                  <a:lumMod val="50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475E76"/>
            </a:gs>
            <a:gs pos="50000">
              <a:srgbClr val="99CCFF"/>
            </a:gs>
            <a:gs pos="100000">
              <a:srgbClr val="475E76"/>
            </a:gs>
          </a:gsLst>
          <a:lin ang="5400000" scaled="1"/>
        </a:gradFill>
        <a:effectLst/>
      </p:bgPr>
    </p:bg>
    <p:spTree>
      <p:nvGrpSpPr>
        <p:cNvPr id="1" name=""/>
        <p:cNvGrpSpPr/>
        <p:nvPr/>
      </p:nvGrpSpPr>
      <p:grpSpPr>
        <a:xfrm>
          <a:off x="0" y="0"/>
          <a:ext cx="0" cy="0"/>
          <a:chOff x="0" y="0"/>
          <a:chExt cx="0" cy="0"/>
        </a:xfrm>
      </p:grpSpPr>
      <p:sp>
        <p:nvSpPr>
          <p:cNvPr id="4098" name="Text Box 2"/>
          <p:cNvSpPr txBox="1">
            <a:spLocks noChangeArrowheads="1"/>
          </p:cNvSpPr>
          <p:nvPr/>
        </p:nvSpPr>
        <p:spPr bwMode="auto">
          <a:xfrm>
            <a:off x="5105400" y="381000"/>
            <a:ext cx="3733800" cy="3113088"/>
          </a:xfrm>
          <a:prstGeom prst="rect">
            <a:avLst/>
          </a:prstGeom>
          <a:solidFill>
            <a:srgbClr val="99CCFF"/>
          </a:solidFill>
          <a:ln>
            <a:noFill/>
          </a:ln>
          <a:effectLst/>
          <a:extLst>
            <a:ext uri="{91240B29-F687-4F45-9708-019B960494DF}">
              <a14:hiddenLine xmlns:a14="http://schemas.microsoft.com/office/drawing/2010/main" w="9525">
                <a:solidFill>
                  <a:srgbClr val="CCFF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3600">
                <a:solidFill>
                  <a:srgbClr val="000000"/>
                </a:solidFill>
              </a:rPr>
              <a:t>Types of Literature</a:t>
            </a:r>
            <a:br>
              <a:rPr lang="en-US" sz="3600">
                <a:solidFill>
                  <a:srgbClr val="000000"/>
                </a:solidFill>
              </a:rPr>
            </a:br>
            <a:endParaRPr lang="en-US" sz="1800">
              <a:solidFill>
                <a:srgbClr val="000000"/>
              </a:solidFill>
            </a:endParaRPr>
          </a:p>
          <a:p>
            <a:r>
              <a:rPr lang="en-US" sz="3600">
                <a:solidFill>
                  <a:srgbClr val="000000"/>
                </a:solidFill>
              </a:rPr>
              <a:t>   1. Fiction</a:t>
            </a:r>
            <a:br>
              <a:rPr lang="en-US" sz="3600">
                <a:solidFill>
                  <a:srgbClr val="000000"/>
                </a:solidFill>
              </a:rPr>
            </a:br>
            <a:r>
              <a:rPr lang="en-US" sz="3600">
                <a:solidFill>
                  <a:srgbClr val="000000"/>
                </a:solidFill>
              </a:rPr>
              <a:t>   2. Nonfiction</a:t>
            </a:r>
            <a:br>
              <a:rPr lang="en-US" sz="3600">
                <a:solidFill>
                  <a:srgbClr val="000000"/>
                </a:solidFill>
              </a:rPr>
            </a:br>
            <a:r>
              <a:rPr lang="en-US" sz="3600">
                <a:solidFill>
                  <a:srgbClr val="000000"/>
                </a:solidFill>
              </a:rPr>
              <a:t>   3. Drama</a:t>
            </a:r>
          </a:p>
          <a:p>
            <a:r>
              <a:rPr lang="en-US" sz="3600">
                <a:solidFill>
                  <a:srgbClr val="000000"/>
                </a:solidFill>
              </a:rPr>
              <a:t>   4. Poetry</a:t>
            </a:r>
          </a:p>
        </p:txBody>
      </p:sp>
      <p:pic>
        <p:nvPicPr>
          <p:cNvPr id="4099" name="Picture 3" descr="C:\GREENSPAN\website\websitetemplates\html\images\humanities\Tanglewood Tales\frontis piec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2113" y="381000"/>
            <a:ext cx="4408487" cy="6019800"/>
          </a:xfrm>
          <a:prstGeom prst="rect">
            <a:avLst/>
          </a:prstGeom>
          <a:noFill/>
          <a:ln w="19050">
            <a:solidFill>
              <a:srgbClr val="0000FF"/>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475E76"/>
            </a:gs>
            <a:gs pos="100000">
              <a:srgbClr val="99CCFF"/>
            </a:gs>
          </a:gsLst>
          <a:lin ang="5400000" scaled="1"/>
        </a:gradFill>
        <a:effectLst/>
      </p:bgPr>
    </p:bg>
    <p:spTree>
      <p:nvGrpSpPr>
        <p:cNvPr id="1" name=""/>
        <p:cNvGrpSpPr/>
        <p:nvPr/>
      </p:nvGrpSpPr>
      <p:grpSpPr>
        <a:xfrm>
          <a:off x="0" y="0"/>
          <a:ext cx="0" cy="0"/>
          <a:chOff x="0" y="0"/>
          <a:chExt cx="0" cy="0"/>
        </a:xfrm>
      </p:grpSpPr>
      <p:sp>
        <p:nvSpPr>
          <p:cNvPr id="5122" name="Text Box 3"/>
          <p:cNvSpPr txBox="1">
            <a:spLocks noChangeArrowheads="1"/>
          </p:cNvSpPr>
          <p:nvPr/>
        </p:nvSpPr>
        <p:spPr bwMode="auto">
          <a:xfrm>
            <a:off x="922338" y="1828800"/>
            <a:ext cx="7307262" cy="4893647"/>
          </a:xfrm>
          <a:prstGeom prst="rect">
            <a:avLst/>
          </a:prstGeom>
          <a:solidFill>
            <a:srgbClr val="99CCFF"/>
          </a:solidFill>
          <a:ln>
            <a:noFill/>
          </a:ln>
          <a:effectLst/>
          <a:extLst>
            <a:ext uri="{91240B29-F687-4F45-9708-019B960494DF}">
              <a14:hiddenLine xmlns:a14="http://schemas.microsoft.com/office/drawing/2010/main" w="158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b="1" dirty="0">
                <a:solidFill>
                  <a:srgbClr val="000080"/>
                </a:solidFill>
                <a:latin typeface="Tahoma" pitchFamily="34" charset="0"/>
                <a:cs typeface="Tahoma" pitchFamily="34" charset="0"/>
              </a:rPr>
              <a:t/>
            </a:r>
            <a:br>
              <a:rPr lang="en-US" b="1" dirty="0">
                <a:solidFill>
                  <a:srgbClr val="000080"/>
                </a:solidFill>
                <a:latin typeface="Tahoma" pitchFamily="34" charset="0"/>
                <a:cs typeface="Tahoma" pitchFamily="34" charset="0"/>
              </a:rPr>
            </a:br>
            <a:r>
              <a:rPr lang="en-US" b="1" dirty="0">
                <a:solidFill>
                  <a:srgbClr val="000080"/>
                </a:solidFill>
                <a:latin typeface="Tahoma" pitchFamily="34" charset="0"/>
                <a:cs typeface="Tahoma" pitchFamily="34" charset="0"/>
              </a:rPr>
              <a:t/>
            </a:r>
            <a:br>
              <a:rPr lang="en-US" b="1" dirty="0">
                <a:solidFill>
                  <a:srgbClr val="000080"/>
                </a:solidFill>
                <a:latin typeface="Tahoma" pitchFamily="34" charset="0"/>
                <a:cs typeface="Tahoma" pitchFamily="34" charset="0"/>
              </a:rPr>
            </a:br>
            <a:r>
              <a:rPr lang="en-US" b="1" dirty="0">
                <a:latin typeface="Tahoma" pitchFamily="34" charset="0"/>
                <a:cs typeface="Tahoma" pitchFamily="34" charset="0"/>
              </a:rPr>
              <a:t>FICION: (nonfactual and imaginative) </a:t>
            </a:r>
          </a:p>
          <a:p>
            <a:r>
              <a:rPr lang="en-US" b="1" dirty="0">
                <a:latin typeface="Tahoma" pitchFamily="34" charset="0"/>
                <a:cs typeface="Tahoma" pitchFamily="34" charset="0"/>
              </a:rPr>
              <a:t/>
            </a:r>
            <a:br>
              <a:rPr lang="en-US" b="1" dirty="0">
                <a:latin typeface="Tahoma" pitchFamily="34" charset="0"/>
                <a:cs typeface="Tahoma" pitchFamily="34" charset="0"/>
              </a:rPr>
            </a:br>
            <a:r>
              <a:rPr lang="en-US" b="1" dirty="0">
                <a:latin typeface="Tahoma" pitchFamily="34" charset="0"/>
                <a:cs typeface="Tahoma" pitchFamily="34" charset="0"/>
              </a:rPr>
              <a:t>Two Types:            </a:t>
            </a:r>
          </a:p>
          <a:p>
            <a:pPr>
              <a:buFontTx/>
              <a:buAutoNum type="arabicPeriod"/>
            </a:pPr>
            <a:r>
              <a:rPr lang="en-US" b="1" dirty="0">
                <a:latin typeface="Tahoma" pitchFamily="34" charset="0"/>
                <a:cs typeface="Tahoma" pitchFamily="34" charset="0"/>
              </a:rPr>
              <a:t>Realistic (verisimilitude) </a:t>
            </a:r>
          </a:p>
          <a:p>
            <a:pPr>
              <a:buFontTx/>
              <a:buAutoNum type="arabicPeriod"/>
            </a:pPr>
            <a:r>
              <a:rPr lang="en-US" b="1" dirty="0">
                <a:latin typeface="Tahoma" pitchFamily="34" charset="0"/>
                <a:cs typeface="Tahoma" pitchFamily="34" charset="0"/>
              </a:rPr>
              <a:t>Nonrealistic (fantasy) </a:t>
            </a:r>
          </a:p>
          <a:p>
            <a:r>
              <a:rPr lang="en-US" b="1" dirty="0">
                <a:latin typeface="Tahoma" pitchFamily="34" charset="0"/>
                <a:cs typeface="Tahoma" pitchFamily="34" charset="0"/>
              </a:rPr>
              <a:t> </a:t>
            </a:r>
          </a:p>
          <a:p>
            <a:r>
              <a:rPr lang="en-US" b="1" dirty="0">
                <a:latin typeface="Tahoma" pitchFamily="34" charset="0"/>
                <a:cs typeface="Tahoma" pitchFamily="34" charset="0"/>
              </a:rPr>
              <a:t>Two Categories:</a:t>
            </a:r>
          </a:p>
          <a:p>
            <a:pPr>
              <a:buFontTx/>
              <a:buAutoNum type="arabicPeriod"/>
            </a:pPr>
            <a:r>
              <a:rPr lang="en-US" b="1" dirty="0">
                <a:latin typeface="Tahoma" pitchFamily="34" charset="0"/>
                <a:cs typeface="Tahoma" pitchFamily="34" charset="0"/>
              </a:rPr>
              <a:t>Novel – A long work with many characters </a:t>
            </a:r>
          </a:p>
          <a:p>
            <a:pPr>
              <a:buFontTx/>
              <a:buAutoNum type="arabicPeriod"/>
            </a:pPr>
            <a:r>
              <a:rPr lang="en-US" b="1" dirty="0">
                <a:latin typeface="Tahoma" pitchFamily="34" charset="0"/>
                <a:cs typeface="Tahoma" pitchFamily="34" charset="0"/>
              </a:rPr>
              <a:t>Short Story </a:t>
            </a:r>
          </a:p>
          <a:p>
            <a:pPr>
              <a:buFontTx/>
              <a:buAutoNum type="arabicPeriod"/>
            </a:pPr>
            <a:endParaRPr lang="en-US" b="1" dirty="0">
              <a:solidFill>
                <a:srgbClr val="000080"/>
              </a:solidFill>
              <a:latin typeface="Tahoma" pitchFamily="34" charset="0"/>
              <a:cs typeface="Tahoma" pitchFamily="34" charset="0"/>
            </a:endParaRPr>
          </a:p>
          <a:p>
            <a:endParaRPr lang="en-US" dirty="0"/>
          </a:p>
        </p:txBody>
      </p:sp>
      <p:pic>
        <p:nvPicPr>
          <p:cNvPr id="5123" name="Picture 7" descr="C:\GREENSPAN\website\websitetemplates\html\images\humanities\Tanglewood Tales\draw.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7600" y="304800"/>
            <a:ext cx="1905000" cy="1873250"/>
          </a:xfrm>
          <a:prstGeom prst="rect">
            <a:avLst/>
          </a:prstGeom>
          <a:noFill/>
          <a:ln w="101600">
            <a:solidFill>
              <a:srgbClr val="99CCFF"/>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475E76"/>
            </a:gs>
            <a:gs pos="100000">
              <a:srgbClr val="99CCFF"/>
            </a:gs>
          </a:gsLst>
          <a:lin ang="5400000" scaled="1"/>
        </a:gradFill>
        <a:effectLst/>
      </p:bgPr>
    </p:bg>
    <p:spTree>
      <p:nvGrpSpPr>
        <p:cNvPr id="1" name=""/>
        <p:cNvGrpSpPr/>
        <p:nvPr/>
      </p:nvGrpSpPr>
      <p:grpSpPr>
        <a:xfrm>
          <a:off x="0" y="0"/>
          <a:ext cx="0" cy="0"/>
          <a:chOff x="0" y="0"/>
          <a:chExt cx="0" cy="0"/>
        </a:xfrm>
      </p:grpSpPr>
      <p:sp>
        <p:nvSpPr>
          <p:cNvPr id="6146" name="Text Box 2"/>
          <p:cNvSpPr txBox="1">
            <a:spLocks noChangeArrowheads="1"/>
          </p:cNvSpPr>
          <p:nvPr/>
        </p:nvSpPr>
        <p:spPr bwMode="auto">
          <a:xfrm>
            <a:off x="922338" y="1828800"/>
            <a:ext cx="7231062" cy="4893647"/>
          </a:xfrm>
          <a:prstGeom prst="rect">
            <a:avLst/>
          </a:prstGeom>
          <a:solidFill>
            <a:srgbClr val="99CCFF"/>
          </a:solidFill>
          <a:ln>
            <a:noFill/>
          </a:ln>
          <a:effectLst/>
          <a:extLst>
            <a:ext uri="{91240B29-F687-4F45-9708-019B960494DF}">
              <a14:hiddenLine xmlns:a14="http://schemas.microsoft.com/office/drawing/2010/main" w="158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b="1" dirty="0">
                <a:solidFill>
                  <a:srgbClr val="000080"/>
                </a:solidFill>
                <a:latin typeface="Tahoma" pitchFamily="34" charset="0"/>
                <a:cs typeface="Tahoma" pitchFamily="34" charset="0"/>
              </a:rPr>
              <a:t/>
            </a:r>
            <a:br>
              <a:rPr lang="en-US" b="1" dirty="0">
                <a:solidFill>
                  <a:srgbClr val="000080"/>
                </a:solidFill>
                <a:latin typeface="Tahoma" pitchFamily="34" charset="0"/>
                <a:cs typeface="Tahoma" pitchFamily="34" charset="0"/>
              </a:rPr>
            </a:br>
            <a:r>
              <a:rPr lang="en-US" b="1" dirty="0">
                <a:latin typeface="Tahoma" pitchFamily="34" charset="0"/>
                <a:cs typeface="Tahoma" pitchFamily="34" charset="0"/>
              </a:rPr>
              <a:t>NOVEL: </a:t>
            </a:r>
          </a:p>
          <a:p>
            <a:r>
              <a:rPr lang="en-US" b="1" dirty="0">
                <a:latin typeface="Tahoma" pitchFamily="34" charset="0"/>
                <a:cs typeface="Tahoma" pitchFamily="34" charset="0"/>
              </a:rPr>
              <a:t> </a:t>
            </a:r>
            <a:br>
              <a:rPr lang="en-US" b="1" dirty="0">
                <a:latin typeface="Tahoma" pitchFamily="34" charset="0"/>
                <a:cs typeface="Tahoma" pitchFamily="34" charset="0"/>
              </a:rPr>
            </a:br>
            <a:r>
              <a:rPr lang="en-US" b="1" dirty="0">
                <a:latin typeface="Tahoma" pitchFamily="34" charset="0"/>
                <a:cs typeface="Tahoma" pitchFamily="34" charset="0"/>
              </a:rPr>
              <a:t>TYPES OF SUBJECT MATTER:</a:t>
            </a:r>
          </a:p>
          <a:p>
            <a:r>
              <a:rPr lang="en-US" b="1" dirty="0">
                <a:latin typeface="Tahoma" pitchFamily="34" charset="0"/>
                <a:cs typeface="Tahoma" pitchFamily="34" charset="0"/>
              </a:rPr>
              <a:t/>
            </a:r>
            <a:br>
              <a:rPr lang="en-US" b="1" dirty="0">
                <a:latin typeface="Tahoma" pitchFamily="34" charset="0"/>
                <a:cs typeface="Tahoma" pitchFamily="34" charset="0"/>
              </a:rPr>
            </a:br>
            <a:r>
              <a:rPr lang="en-US" b="1" dirty="0">
                <a:latin typeface="Tahoma" pitchFamily="34" charset="0"/>
                <a:cs typeface="Tahoma" pitchFamily="34" charset="0"/>
              </a:rPr>
              <a:t>1. Sociological-panoramic: </a:t>
            </a:r>
            <a:br>
              <a:rPr lang="en-US" b="1" dirty="0">
                <a:latin typeface="Tahoma" pitchFamily="34" charset="0"/>
                <a:cs typeface="Tahoma" pitchFamily="34" charset="0"/>
              </a:rPr>
            </a:br>
            <a:r>
              <a:rPr lang="en-US" b="1" dirty="0">
                <a:latin typeface="Tahoma" pitchFamily="34" charset="0"/>
                <a:cs typeface="Tahoma" pitchFamily="34" charset="0"/>
              </a:rPr>
              <a:t>    covers many years and settings </a:t>
            </a:r>
            <a:br>
              <a:rPr lang="en-US" b="1" dirty="0">
                <a:latin typeface="Tahoma" pitchFamily="34" charset="0"/>
                <a:cs typeface="Tahoma" pitchFamily="34" charset="0"/>
              </a:rPr>
            </a:br>
            <a:r>
              <a:rPr lang="en-US" b="1" dirty="0">
                <a:latin typeface="Tahoma" pitchFamily="34" charset="0"/>
                <a:cs typeface="Tahoma" pitchFamily="34" charset="0"/>
              </a:rPr>
              <a:t/>
            </a:r>
            <a:br>
              <a:rPr lang="en-US" b="1" dirty="0">
                <a:latin typeface="Tahoma" pitchFamily="34" charset="0"/>
                <a:cs typeface="Tahoma" pitchFamily="34" charset="0"/>
              </a:rPr>
            </a:br>
            <a:r>
              <a:rPr lang="en-US" b="1" dirty="0">
                <a:latin typeface="Tahoma" pitchFamily="34" charset="0"/>
                <a:cs typeface="Tahoma" pitchFamily="34" charset="0"/>
              </a:rPr>
              <a:t>2. Dramatic-intimate: </a:t>
            </a:r>
            <a:br>
              <a:rPr lang="en-US" b="1" dirty="0">
                <a:latin typeface="Tahoma" pitchFamily="34" charset="0"/>
                <a:cs typeface="Tahoma" pitchFamily="34" charset="0"/>
              </a:rPr>
            </a:br>
            <a:r>
              <a:rPr lang="en-US" b="1" dirty="0">
                <a:latin typeface="Tahoma" pitchFamily="34" charset="0"/>
                <a:cs typeface="Tahoma" pitchFamily="34" charset="0"/>
              </a:rPr>
              <a:t>    covers a restricted time and setting </a:t>
            </a:r>
          </a:p>
          <a:p>
            <a:pPr>
              <a:buFontTx/>
              <a:buAutoNum type="arabicPeriod"/>
            </a:pPr>
            <a:endParaRPr lang="en-US" b="1" dirty="0">
              <a:latin typeface="Tahoma" pitchFamily="34" charset="0"/>
              <a:cs typeface="Tahoma" pitchFamily="34" charset="0"/>
            </a:endParaRPr>
          </a:p>
          <a:p>
            <a:r>
              <a:rPr lang="en-US" dirty="0"/>
              <a:t/>
            </a:r>
            <a:br>
              <a:rPr lang="en-US" dirty="0"/>
            </a:br>
            <a:endParaRPr lang="en-US" dirty="0"/>
          </a:p>
        </p:txBody>
      </p:sp>
      <p:pic>
        <p:nvPicPr>
          <p:cNvPr id="6147" name="Picture 3" descr="C:\GREENSPAN\website\websitetemplates\html\images\humanities\Tanglewood Tales\draw 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73475" y="304800"/>
            <a:ext cx="1889125" cy="1905000"/>
          </a:xfrm>
          <a:prstGeom prst="rect">
            <a:avLst/>
          </a:prstGeom>
          <a:noFill/>
          <a:ln w="101600">
            <a:no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475E76"/>
            </a:gs>
            <a:gs pos="100000">
              <a:srgbClr val="99CCFF"/>
            </a:gs>
          </a:gsLst>
          <a:lin ang="5400000" scaled="1"/>
        </a:gradFill>
        <a:effectLst/>
      </p:bgPr>
    </p:bg>
    <p:spTree>
      <p:nvGrpSpPr>
        <p:cNvPr id="1" name=""/>
        <p:cNvGrpSpPr/>
        <p:nvPr/>
      </p:nvGrpSpPr>
      <p:grpSpPr>
        <a:xfrm>
          <a:off x="0" y="0"/>
          <a:ext cx="0" cy="0"/>
          <a:chOff x="0" y="0"/>
          <a:chExt cx="0" cy="0"/>
        </a:xfrm>
      </p:grpSpPr>
      <p:sp>
        <p:nvSpPr>
          <p:cNvPr id="7170" name="Text Box 2"/>
          <p:cNvSpPr txBox="1">
            <a:spLocks noChangeArrowheads="1"/>
          </p:cNvSpPr>
          <p:nvPr/>
        </p:nvSpPr>
        <p:spPr bwMode="auto">
          <a:xfrm>
            <a:off x="533400" y="1828800"/>
            <a:ext cx="8001000" cy="4524315"/>
          </a:xfrm>
          <a:prstGeom prst="rect">
            <a:avLst/>
          </a:prstGeom>
          <a:solidFill>
            <a:srgbClr val="99CCFF"/>
          </a:solidFill>
          <a:ln>
            <a:noFill/>
          </a:ln>
          <a:effectLst/>
          <a:extLst>
            <a:ext uri="{91240B29-F687-4F45-9708-019B960494DF}">
              <a14:hiddenLine xmlns:a14="http://schemas.microsoft.com/office/drawing/2010/main" w="158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b="1" dirty="0">
                <a:solidFill>
                  <a:srgbClr val="000080"/>
                </a:solidFill>
                <a:latin typeface="Tahoma" pitchFamily="34" charset="0"/>
                <a:cs typeface="Tahoma" pitchFamily="34" charset="0"/>
              </a:rPr>
              <a:t/>
            </a:r>
            <a:br>
              <a:rPr lang="en-US" b="1" dirty="0">
                <a:solidFill>
                  <a:srgbClr val="000080"/>
                </a:solidFill>
                <a:latin typeface="Tahoma" pitchFamily="34" charset="0"/>
                <a:cs typeface="Tahoma" pitchFamily="34" charset="0"/>
              </a:rPr>
            </a:br>
            <a:r>
              <a:rPr lang="en-US" b="1" dirty="0">
                <a:solidFill>
                  <a:srgbClr val="000080"/>
                </a:solidFill>
                <a:latin typeface="Tahoma" pitchFamily="34" charset="0"/>
                <a:cs typeface="Tahoma" pitchFamily="34" charset="0"/>
              </a:rPr>
              <a:t/>
            </a:r>
            <a:br>
              <a:rPr lang="en-US" b="1" dirty="0">
                <a:solidFill>
                  <a:srgbClr val="000080"/>
                </a:solidFill>
                <a:latin typeface="Tahoma" pitchFamily="34" charset="0"/>
                <a:cs typeface="Tahoma" pitchFamily="34" charset="0"/>
              </a:rPr>
            </a:br>
            <a:r>
              <a:rPr lang="en-US" b="1" dirty="0">
                <a:latin typeface="Tahoma" pitchFamily="34" charset="0"/>
                <a:cs typeface="Tahoma" pitchFamily="34" charset="0"/>
              </a:rPr>
              <a:t>TYPES OF NOVELS:</a:t>
            </a:r>
            <a:br>
              <a:rPr lang="en-US" b="1" dirty="0">
                <a:latin typeface="Tahoma" pitchFamily="34" charset="0"/>
                <a:cs typeface="Tahoma" pitchFamily="34" charset="0"/>
              </a:rPr>
            </a:br>
            <a:r>
              <a:rPr lang="en-US" b="1" dirty="0">
                <a:latin typeface="Tahoma" pitchFamily="34" charset="0"/>
                <a:cs typeface="Tahoma" pitchFamily="34" charset="0"/>
              </a:rPr>
              <a:t/>
            </a:r>
            <a:br>
              <a:rPr lang="en-US" b="1" dirty="0">
                <a:latin typeface="Tahoma" pitchFamily="34" charset="0"/>
                <a:cs typeface="Tahoma" pitchFamily="34" charset="0"/>
              </a:rPr>
            </a:br>
            <a:r>
              <a:rPr lang="en-US" b="1" dirty="0">
                <a:latin typeface="Tahoma" pitchFamily="34" charset="0"/>
                <a:cs typeface="Tahoma" pitchFamily="34" charset="0"/>
              </a:rPr>
              <a:t>1. Epistolary – told through letters (</a:t>
            </a:r>
            <a:r>
              <a:rPr lang="en-US" sz="2000" b="1" dirty="0">
                <a:latin typeface="Tahoma" pitchFamily="34" charset="0"/>
                <a:cs typeface="Tahoma" pitchFamily="34" charset="0"/>
                <a:hlinkClick r:id="rId4"/>
              </a:rPr>
              <a:t>Color Purple</a:t>
            </a:r>
            <a:r>
              <a:rPr lang="en-US" b="1" dirty="0">
                <a:latin typeface="Tahoma" pitchFamily="34" charset="0"/>
                <a:cs typeface="Tahoma" pitchFamily="34" charset="0"/>
              </a:rPr>
              <a:t>)</a:t>
            </a:r>
            <a:br>
              <a:rPr lang="en-US" b="1" dirty="0">
                <a:latin typeface="Tahoma" pitchFamily="34" charset="0"/>
                <a:cs typeface="Tahoma" pitchFamily="34" charset="0"/>
              </a:rPr>
            </a:br>
            <a:r>
              <a:rPr lang="en-US" b="1" dirty="0">
                <a:latin typeface="Tahoma" pitchFamily="34" charset="0"/>
                <a:cs typeface="Tahoma" pitchFamily="34" charset="0"/>
              </a:rPr>
              <a:t>2. Gothic – medieval mystery and terror </a:t>
            </a:r>
            <a:br>
              <a:rPr lang="en-US" b="1" dirty="0">
                <a:latin typeface="Tahoma" pitchFamily="34" charset="0"/>
                <a:cs typeface="Tahoma" pitchFamily="34" charset="0"/>
              </a:rPr>
            </a:br>
            <a:r>
              <a:rPr lang="en-US" b="1" dirty="0">
                <a:latin typeface="Tahoma" pitchFamily="34" charset="0"/>
                <a:cs typeface="Tahoma" pitchFamily="34" charset="0"/>
              </a:rPr>
              <a:t>3. Historical – realistic </a:t>
            </a:r>
            <a:r>
              <a:rPr lang="en-US" b="1" dirty="0" smtClean="0">
                <a:latin typeface="Tahoma" pitchFamily="34" charset="0"/>
                <a:cs typeface="Tahoma" pitchFamily="34" charset="0"/>
              </a:rPr>
              <a:t>epoch (place &amp; time)</a:t>
            </a:r>
            <a:r>
              <a:rPr lang="en-US" b="1" dirty="0">
                <a:latin typeface="Tahoma" pitchFamily="34" charset="0"/>
                <a:cs typeface="Tahoma" pitchFamily="34" charset="0"/>
              </a:rPr>
              <a:t/>
            </a:r>
            <a:br>
              <a:rPr lang="en-US" b="1" dirty="0">
                <a:latin typeface="Tahoma" pitchFamily="34" charset="0"/>
                <a:cs typeface="Tahoma" pitchFamily="34" charset="0"/>
              </a:rPr>
            </a:br>
            <a:r>
              <a:rPr lang="en-US" b="1" dirty="0">
                <a:latin typeface="Tahoma" pitchFamily="34" charset="0"/>
                <a:cs typeface="Tahoma" pitchFamily="34" charset="0"/>
              </a:rPr>
              <a:t>4. Manners – </a:t>
            </a:r>
            <a:r>
              <a:rPr lang="en-US" b="1" dirty="0" smtClean="0">
                <a:latin typeface="Tahoma" pitchFamily="34" charset="0"/>
                <a:cs typeface="Tahoma" pitchFamily="34" charset="0"/>
              </a:rPr>
              <a:t>social </a:t>
            </a:r>
            <a:r>
              <a:rPr lang="en-US" b="1" dirty="0">
                <a:latin typeface="Tahoma" pitchFamily="34" charset="0"/>
                <a:cs typeface="Tahoma" pitchFamily="34" charset="0"/>
              </a:rPr>
              <a:t>customs </a:t>
            </a:r>
            <a:br>
              <a:rPr lang="en-US" b="1" dirty="0">
                <a:latin typeface="Tahoma" pitchFamily="34" charset="0"/>
                <a:cs typeface="Tahoma" pitchFamily="34" charset="0"/>
              </a:rPr>
            </a:br>
            <a:r>
              <a:rPr lang="en-US" b="1" dirty="0">
                <a:latin typeface="Tahoma" pitchFamily="34" charset="0"/>
                <a:cs typeface="Tahoma" pitchFamily="34" charset="0"/>
              </a:rPr>
              <a:t>5. Picaresque – adventures of a traveler</a:t>
            </a:r>
            <a:br>
              <a:rPr lang="en-US" b="1" dirty="0">
                <a:latin typeface="Tahoma" pitchFamily="34" charset="0"/>
                <a:cs typeface="Tahoma" pitchFamily="34" charset="0"/>
              </a:rPr>
            </a:br>
            <a:r>
              <a:rPr lang="en-US" b="1" dirty="0">
                <a:latin typeface="Tahoma" pitchFamily="34" charset="0"/>
                <a:cs typeface="Tahoma" pitchFamily="34" charset="0"/>
              </a:rPr>
              <a:t>6. Psychological </a:t>
            </a:r>
            <a:br>
              <a:rPr lang="en-US" b="1" dirty="0">
                <a:latin typeface="Tahoma" pitchFamily="34" charset="0"/>
                <a:cs typeface="Tahoma" pitchFamily="34" charset="0"/>
              </a:rPr>
            </a:br>
            <a:r>
              <a:rPr lang="en-US" b="1" dirty="0">
                <a:latin typeface="Tahoma" pitchFamily="34" charset="0"/>
                <a:cs typeface="Tahoma" pitchFamily="34" charset="0"/>
              </a:rPr>
              <a:t>7. Sentimental – exaggerated emotions</a:t>
            </a:r>
            <a:br>
              <a:rPr lang="en-US" b="1" dirty="0">
                <a:latin typeface="Tahoma" pitchFamily="34" charset="0"/>
                <a:cs typeface="Tahoma" pitchFamily="34" charset="0"/>
              </a:rPr>
            </a:br>
            <a:endParaRPr lang="en-US" b="1" dirty="0">
              <a:latin typeface="Tahoma" pitchFamily="34" charset="0"/>
              <a:cs typeface="Tahoma" pitchFamily="34" charset="0"/>
            </a:endParaRPr>
          </a:p>
        </p:txBody>
      </p:sp>
      <p:pic>
        <p:nvPicPr>
          <p:cNvPr id="7171" name="Picture 3" descr="C:\GREENSPAN\website\websitetemplates\html\images\humanities\Tanglewood Tales\draw 4.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73475" y="304800"/>
            <a:ext cx="1889125" cy="1905000"/>
          </a:xfrm>
          <a:prstGeom prst="rect">
            <a:avLst/>
          </a:prstGeom>
          <a:noFill/>
          <a:ln w="101600">
            <a:solidFill>
              <a:srgbClr val="99CCFF"/>
            </a:solidFill>
            <a:miter lim="800000"/>
            <a:headEnd/>
            <a:tailEnd/>
          </a:ln>
          <a:extLst>
            <a:ext uri="{909E8E84-426E-40DD-AFC4-6F175D3DCCD1}">
              <a14:hiddenFill xmlns:a14="http://schemas.microsoft.com/office/drawing/2010/main">
                <a:solidFill>
                  <a:srgbClr val="FFFFFF"/>
                </a:solidFill>
              </a14:hiddenFill>
            </a:ext>
          </a:extLst>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475E76"/>
            </a:gs>
            <a:gs pos="100000">
              <a:srgbClr val="99CCFF"/>
            </a:gs>
          </a:gsLst>
          <a:lin ang="5400000" scaled="1"/>
        </a:gradFill>
        <a:effectLst/>
      </p:bgPr>
    </p:bg>
    <p:spTree>
      <p:nvGrpSpPr>
        <p:cNvPr id="1" name=""/>
        <p:cNvGrpSpPr/>
        <p:nvPr/>
      </p:nvGrpSpPr>
      <p:grpSpPr>
        <a:xfrm>
          <a:off x="0" y="0"/>
          <a:ext cx="0" cy="0"/>
          <a:chOff x="0" y="0"/>
          <a:chExt cx="0" cy="0"/>
        </a:xfrm>
      </p:grpSpPr>
      <p:sp>
        <p:nvSpPr>
          <p:cNvPr id="8194" name="Text Box 2"/>
          <p:cNvSpPr txBox="1">
            <a:spLocks noChangeArrowheads="1"/>
          </p:cNvSpPr>
          <p:nvPr/>
        </p:nvSpPr>
        <p:spPr bwMode="auto">
          <a:xfrm>
            <a:off x="922338" y="1828800"/>
            <a:ext cx="7383462" cy="4893647"/>
          </a:xfrm>
          <a:prstGeom prst="rect">
            <a:avLst/>
          </a:prstGeom>
          <a:solidFill>
            <a:srgbClr val="99CCFF"/>
          </a:solidFill>
          <a:ln>
            <a:noFill/>
          </a:ln>
          <a:effectLst/>
          <a:extLst>
            <a:ext uri="{91240B29-F687-4F45-9708-019B960494DF}">
              <a14:hiddenLine xmlns:a14="http://schemas.microsoft.com/office/drawing/2010/main" w="158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b="1" dirty="0">
              <a:solidFill>
                <a:srgbClr val="000080"/>
              </a:solidFill>
              <a:latin typeface="Tahoma" pitchFamily="34" charset="0"/>
              <a:cs typeface="Tahoma" pitchFamily="34" charset="0"/>
            </a:endParaRPr>
          </a:p>
          <a:p>
            <a:endParaRPr lang="en-US" b="1" dirty="0">
              <a:solidFill>
                <a:srgbClr val="000080"/>
              </a:solidFill>
              <a:latin typeface="Tahoma" pitchFamily="34" charset="0"/>
              <a:cs typeface="Tahoma" pitchFamily="34" charset="0"/>
            </a:endParaRPr>
          </a:p>
          <a:p>
            <a:r>
              <a:rPr lang="en-US" b="1" dirty="0">
                <a:latin typeface="Tahoma" pitchFamily="34" charset="0"/>
                <a:cs typeface="Tahoma" pitchFamily="34" charset="0"/>
              </a:rPr>
              <a:t>SHORT STORIES: </a:t>
            </a:r>
          </a:p>
          <a:p>
            <a:r>
              <a:rPr lang="en-US" b="1" dirty="0">
                <a:latin typeface="Tahoma" pitchFamily="34" charset="0"/>
                <a:cs typeface="Tahoma" pitchFamily="34" charset="0"/>
              </a:rPr>
              <a:t> </a:t>
            </a:r>
          </a:p>
          <a:p>
            <a:r>
              <a:rPr lang="en-US" b="1" dirty="0">
                <a:latin typeface="Tahoma" pitchFamily="34" charset="0"/>
                <a:cs typeface="Tahoma" pitchFamily="34" charset="0"/>
              </a:rPr>
              <a:t>     Usually a single scene with underdeveloped characters. Fables and folklores are examples. In a fables the characters are animals, and there is a moral to the story. (Aesop’s Fables)</a:t>
            </a:r>
          </a:p>
          <a:p>
            <a:endParaRPr lang="en-US" b="1" dirty="0">
              <a:latin typeface="Tahoma" pitchFamily="34" charset="0"/>
              <a:cs typeface="Tahoma" pitchFamily="34" charset="0"/>
            </a:endParaRPr>
          </a:p>
          <a:p>
            <a:endParaRPr lang="en-US" b="1" dirty="0">
              <a:latin typeface="Tahoma" pitchFamily="34" charset="0"/>
              <a:cs typeface="Tahoma" pitchFamily="34" charset="0"/>
            </a:endParaRPr>
          </a:p>
          <a:p>
            <a:endParaRPr lang="en-US" b="1" dirty="0">
              <a:latin typeface="Tahoma" pitchFamily="34" charset="0"/>
              <a:cs typeface="Tahoma" pitchFamily="34" charset="0"/>
            </a:endParaRPr>
          </a:p>
          <a:p>
            <a:endParaRPr lang="en-US" b="1" dirty="0">
              <a:solidFill>
                <a:srgbClr val="000080"/>
              </a:solidFill>
              <a:latin typeface="Tahoma" pitchFamily="34" charset="0"/>
              <a:cs typeface="Tahoma" pitchFamily="34" charset="0"/>
            </a:endParaRPr>
          </a:p>
        </p:txBody>
      </p:sp>
      <p:pic>
        <p:nvPicPr>
          <p:cNvPr id="8195" name="Picture 4" descr="C:\GREENSPAN\website\websitetemplates\html\images\humanities\Tanglewood Tales\draw 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7600" y="304800"/>
            <a:ext cx="1905000" cy="1905000"/>
          </a:xfrm>
          <a:prstGeom prst="rect">
            <a:avLst/>
          </a:prstGeom>
          <a:noFill/>
          <a:ln w="101600">
            <a:solidFill>
              <a:srgbClr val="99CCFF"/>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475E76"/>
            </a:gs>
            <a:gs pos="100000">
              <a:srgbClr val="99CCFF"/>
            </a:gs>
          </a:gsLst>
          <a:lin ang="5400000" scaled="1"/>
        </a:gradFill>
        <a:effectLst/>
      </p:bgPr>
    </p:bg>
    <p:spTree>
      <p:nvGrpSpPr>
        <p:cNvPr id="1" name=""/>
        <p:cNvGrpSpPr/>
        <p:nvPr/>
      </p:nvGrpSpPr>
      <p:grpSpPr>
        <a:xfrm>
          <a:off x="0" y="0"/>
          <a:ext cx="0" cy="0"/>
          <a:chOff x="0" y="0"/>
          <a:chExt cx="0" cy="0"/>
        </a:xfrm>
      </p:grpSpPr>
      <p:sp>
        <p:nvSpPr>
          <p:cNvPr id="9218" name="Text Box 2"/>
          <p:cNvSpPr txBox="1">
            <a:spLocks noChangeArrowheads="1"/>
          </p:cNvSpPr>
          <p:nvPr/>
        </p:nvSpPr>
        <p:spPr bwMode="auto">
          <a:xfrm>
            <a:off x="609600" y="1828800"/>
            <a:ext cx="8077200" cy="4708981"/>
          </a:xfrm>
          <a:prstGeom prst="rect">
            <a:avLst/>
          </a:prstGeom>
          <a:solidFill>
            <a:srgbClr val="99CCFF"/>
          </a:solidFill>
          <a:ln>
            <a:noFill/>
          </a:ln>
          <a:effectLst/>
          <a:extLst>
            <a:ext uri="{91240B29-F687-4F45-9708-019B960494DF}">
              <a14:hiddenLine xmlns:a14="http://schemas.microsoft.com/office/drawing/2010/main" w="158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b="1" dirty="0">
                <a:solidFill>
                  <a:srgbClr val="000080"/>
                </a:solidFill>
                <a:latin typeface="Tahoma" pitchFamily="34" charset="0"/>
                <a:cs typeface="Tahoma" pitchFamily="34" charset="0"/>
              </a:rPr>
              <a:t/>
            </a:r>
            <a:br>
              <a:rPr lang="en-US" b="1" dirty="0">
                <a:solidFill>
                  <a:srgbClr val="000080"/>
                </a:solidFill>
                <a:latin typeface="Tahoma" pitchFamily="34" charset="0"/>
                <a:cs typeface="Tahoma" pitchFamily="34" charset="0"/>
              </a:rPr>
            </a:br>
            <a:endParaRPr lang="en-US" sz="1200" b="1" dirty="0">
              <a:solidFill>
                <a:srgbClr val="000080"/>
              </a:solidFill>
              <a:latin typeface="Tahoma" pitchFamily="34" charset="0"/>
              <a:cs typeface="Tahoma" pitchFamily="34" charset="0"/>
            </a:endParaRPr>
          </a:p>
          <a:p>
            <a:r>
              <a:rPr lang="en-US" b="1" dirty="0">
                <a:latin typeface="Tahoma" pitchFamily="34" charset="0"/>
                <a:cs typeface="Tahoma" pitchFamily="34" charset="0"/>
              </a:rPr>
              <a:t>NONFICTION: (factual) </a:t>
            </a:r>
            <a:br>
              <a:rPr lang="en-US" b="1" dirty="0">
                <a:latin typeface="Tahoma" pitchFamily="34" charset="0"/>
                <a:cs typeface="Tahoma" pitchFamily="34" charset="0"/>
              </a:rPr>
            </a:br>
            <a:endParaRPr lang="en-US" b="1" dirty="0">
              <a:latin typeface="Tahoma" pitchFamily="34" charset="0"/>
              <a:cs typeface="Tahoma" pitchFamily="34" charset="0"/>
            </a:endParaRPr>
          </a:p>
          <a:p>
            <a:r>
              <a:rPr lang="en-US" b="1" dirty="0">
                <a:latin typeface="Tahoma" pitchFamily="34" charset="0"/>
                <a:cs typeface="Tahoma" pitchFamily="34" charset="0"/>
              </a:rPr>
              <a:t>TYPES: </a:t>
            </a:r>
          </a:p>
          <a:p>
            <a:r>
              <a:rPr lang="en-US" b="1" dirty="0">
                <a:latin typeface="Tahoma" pitchFamily="34" charset="0"/>
                <a:cs typeface="Tahoma" pitchFamily="34" charset="0"/>
              </a:rPr>
              <a:t>1. Biography – about a person’s life </a:t>
            </a:r>
          </a:p>
          <a:p>
            <a:r>
              <a:rPr lang="en-US" b="1" dirty="0">
                <a:latin typeface="Tahoma" pitchFamily="34" charset="0"/>
                <a:cs typeface="Tahoma" pitchFamily="34" charset="0"/>
              </a:rPr>
              <a:t>2. Hagiography – about a religious person  </a:t>
            </a:r>
          </a:p>
          <a:p>
            <a:r>
              <a:rPr lang="en-US" b="1" dirty="0">
                <a:latin typeface="Tahoma" pitchFamily="34" charset="0"/>
                <a:cs typeface="Tahoma" pitchFamily="34" charset="0"/>
              </a:rPr>
              <a:t>3. Essay – nonfiction </a:t>
            </a:r>
            <a:br>
              <a:rPr lang="en-US" b="1" dirty="0">
                <a:latin typeface="Tahoma" pitchFamily="34" charset="0"/>
                <a:cs typeface="Tahoma" pitchFamily="34" charset="0"/>
              </a:rPr>
            </a:br>
            <a:r>
              <a:rPr lang="en-US" b="1" dirty="0">
                <a:latin typeface="Tahoma" pitchFamily="34" charset="0"/>
                <a:cs typeface="Tahoma" pitchFamily="34" charset="0"/>
              </a:rPr>
              <a:t>Informal </a:t>
            </a:r>
            <a:r>
              <a:rPr lang="en-US" b="1" dirty="0">
                <a:latin typeface="Tahoma" pitchFamily="34" charset="0"/>
                <a:cs typeface="Tahoma" pitchFamily="34" charset="0"/>
              </a:rPr>
              <a:t>– </a:t>
            </a:r>
            <a:r>
              <a:rPr lang="en-US" b="1" dirty="0">
                <a:latin typeface="Tahoma" pitchFamily="34" charset="0"/>
                <a:cs typeface="Tahoma" pitchFamily="34" charset="0"/>
              </a:rPr>
              <a:t>brief, conversational, loose structure </a:t>
            </a:r>
            <a:br>
              <a:rPr lang="en-US" b="1" dirty="0">
                <a:latin typeface="Tahoma" pitchFamily="34" charset="0"/>
                <a:cs typeface="Tahoma" pitchFamily="34" charset="0"/>
              </a:rPr>
            </a:br>
            <a:r>
              <a:rPr lang="en-US" b="1" dirty="0">
                <a:latin typeface="Tahoma" pitchFamily="34" charset="0"/>
                <a:cs typeface="Tahoma" pitchFamily="34" charset="0"/>
              </a:rPr>
              <a:t>Formal – longer, structured, and impersonal </a:t>
            </a:r>
          </a:p>
          <a:p>
            <a:r>
              <a:rPr lang="en-US" b="1" dirty="0">
                <a:latin typeface="Tahoma" pitchFamily="34" charset="0"/>
                <a:cs typeface="Tahoma" pitchFamily="34" charset="0"/>
              </a:rPr>
              <a:t>4. Speech</a:t>
            </a:r>
          </a:p>
          <a:p>
            <a:endParaRPr lang="en-US" b="1" dirty="0">
              <a:solidFill>
                <a:srgbClr val="000080"/>
              </a:solidFill>
              <a:latin typeface="Tahoma" pitchFamily="34" charset="0"/>
              <a:cs typeface="Tahoma" pitchFamily="34" charset="0"/>
            </a:endParaRPr>
          </a:p>
          <a:p>
            <a:endParaRPr lang="en-US" b="1" dirty="0">
              <a:solidFill>
                <a:srgbClr val="000080"/>
              </a:solidFill>
              <a:latin typeface="Tahoma" pitchFamily="34" charset="0"/>
              <a:cs typeface="Tahoma" pitchFamily="34" charset="0"/>
            </a:endParaRPr>
          </a:p>
        </p:txBody>
      </p:sp>
      <p:pic>
        <p:nvPicPr>
          <p:cNvPr id="9219" name="Picture 4" descr="C:\GREENSPAN\website\websitetemplates\html\images\humanities\Tanglewood Tales\sun gat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7600" y="304800"/>
            <a:ext cx="1881188" cy="1905000"/>
          </a:xfrm>
          <a:prstGeom prst="rect">
            <a:avLst/>
          </a:prstGeom>
          <a:noFill/>
          <a:ln w="101600">
            <a:solidFill>
              <a:srgbClr val="99CCFF"/>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475E76"/>
            </a:gs>
            <a:gs pos="100000">
              <a:srgbClr val="99CCFF"/>
            </a:gs>
          </a:gsLst>
          <a:lin ang="5400000" scaled="1"/>
        </a:gra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609600" y="1828800"/>
            <a:ext cx="8077200" cy="4708981"/>
          </a:xfrm>
          <a:prstGeom prst="rect">
            <a:avLst/>
          </a:prstGeom>
          <a:solidFill>
            <a:srgbClr val="99CCFF"/>
          </a:solidFill>
          <a:ln>
            <a:noFill/>
          </a:ln>
          <a:effectLst/>
          <a:extLst>
            <a:ext uri="{91240B29-F687-4F45-9708-019B960494DF}">
              <a14:hiddenLine xmlns:a14="http://schemas.microsoft.com/office/drawing/2010/main" w="158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b="1" dirty="0">
                <a:solidFill>
                  <a:srgbClr val="000080"/>
                </a:solidFill>
                <a:latin typeface="Tahoma" pitchFamily="34" charset="0"/>
                <a:cs typeface="Tahoma" pitchFamily="34" charset="0"/>
              </a:rPr>
              <a:t/>
            </a:r>
            <a:br>
              <a:rPr lang="en-US" b="1" dirty="0">
                <a:solidFill>
                  <a:srgbClr val="000080"/>
                </a:solidFill>
                <a:latin typeface="Tahoma" pitchFamily="34" charset="0"/>
                <a:cs typeface="Tahoma" pitchFamily="34" charset="0"/>
              </a:rPr>
            </a:br>
            <a:endParaRPr lang="en-US" sz="1200" b="1" dirty="0">
              <a:solidFill>
                <a:srgbClr val="000080"/>
              </a:solidFill>
              <a:latin typeface="Tahoma" pitchFamily="34" charset="0"/>
              <a:cs typeface="Tahoma" pitchFamily="34" charset="0"/>
            </a:endParaRPr>
          </a:p>
          <a:p>
            <a:r>
              <a:rPr lang="en-US" b="1" dirty="0">
                <a:latin typeface="Tahoma" pitchFamily="34" charset="0"/>
                <a:cs typeface="Tahoma" pitchFamily="34" charset="0"/>
              </a:rPr>
              <a:t>TECHNICAL DEVICES   </a:t>
            </a:r>
          </a:p>
          <a:p>
            <a:r>
              <a:rPr lang="en-US" b="1" dirty="0">
                <a:latin typeface="Tahoma" pitchFamily="34" charset="0"/>
                <a:cs typeface="Tahoma" pitchFamily="34" charset="0"/>
              </a:rPr>
              <a:t> </a:t>
            </a:r>
          </a:p>
          <a:p>
            <a:r>
              <a:rPr lang="en-US" b="1" dirty="0">
                <a:latin typeface="Tahoma" pitchFamily="34" charset="0"/>
                <a:cs typeface="Tahoma" pitchFamily="34" charset="0"/>
              </a:rPr>
              <a:t>Point of View </a:t>
            </a:r>
            <a:r>
              <a:rPr lang="en-US" b="1" dirty="0" smtClean="0">
                <a:latin typeface="Tahoma" pitchFamily="34" charset="0"/>
                <a:cs typeface="Tahoma" pitchFamily="34" charset="0"/>
              </a:rPr>
              <a:t>(perspective)</a:t>
            </a:r>
            <a:r>
              <a:rPr lang="en-US" b="1" dirty="0">
                <a:latin typeface="Tahoma" pitchFamily="34" charset="0"/>
                <a:cs typeface="Tahoma" pitchFamily="34" charset="0"/>
              </a:rPr>
              <a:t>   </a:t>
            </a:r>
          </a:p>
          <a:p>
            <a:r>
              <a:rPr lang="en-US" b="1" dirty="0">
                <a:latin typeface="Tahoma" pitchFamily="34" charset="0"/>
                <a:cs typeface="Tahoma" pitchFamily="34" charset="0"/>
              </a:rPr>
              <a:t/>
            </a:r>
            <a:br>
              <a:rPr lang="en-US" b="1" dirty="0">
                <a:latin typeface="Tahoma" pitchFamily="34" charset="0"/>
                <a:cs typeface="Tahoma" pitchFamily="34" charset="0"/>
              </a:rPr>
            </a:br>
            <a:r>
              <a:rPr lang="en-US" b="1" dirty="0">
                <a:latin typeface="Tahoma" pitchFamily="34" charset="0"/>
                <a:cs typeface="Tahoma" pitchFamily="34" charset="0"/>
              </a:rPr>
              <a:t>Three Types: </a:t>
            </a:r>
          </a:p>
          <a:p>
            <a:r>
              <a:rPr lang="en-US" b="1" dirty="0">
                <a:latin typeface="Tahoma" pitchFamily="34" charset="0"/>
                <a:cs typeface="Tahoma" pitchFamily="34" charset="0"/>
              </a:rPr>
              <a:t>1. First Person Singular – a character’s viewpoint </a:t>
            </a:r>
          </a:p>
          <a:p>
            <a:r>
              <a:rPr lang="en-US" b="1" dirty="0">
                <a:latin typeface="Tahoma" pitchFamily="34" charset="0"/>
                <a:cs typeface="Tahoma" pitchFamily="34" charset="0"/>
              </a:rPr>
              <a:t>2. Third Person </a:t>
            </a:r>
            <a:r>
              <a:rPr lang="en-US" b="1" dirty="0">
                <a:latin typeface="Tahoma" pitchFamily="34" charset="0"/>
                <a:cs typeface="Tahoma" pitchFamily="34" charset="0"/>
              </a:rPr>
              <a:t>– </a:t>
            </a:r>
            <a:r>
              <a:rPr lang="en-US" b="1" dirty="0">
                <a:latin typeface="Tahoma" pitchFamily="34" charset="0"/>
                <a:cs typeface="Tahoma" pitchFamily="34" charset="0"/>
              </a:rPr>
              <a:t>two types: </a:t>
            </a:r>
            <a:br>
              <a:rPr lang="en-US" b="1" dirty="0">
                <a:latin typeface="Tahoma" pitchFamily="34" charset="0"/>
                <a:cs typeface="Tahoma" pitchFamily="34" charset="0"/>
              </a:rPr>
            </a:br>
            <a:r>
              <a:rPr lang="en-US" b="1" dirty="0">
                <a:latin typeface="Tahoma" pitchFamily="34" charset="0"/>
                <a:cs typeface="Tahoma" pitchFamily="34" charset="0"/>
              </a:rPr>
              <a:t>    a. Singular – a character not in the story </a:t>
            </a:r>
            <a:br>
              <a:rPr lang="en-US" b="1" dirty="0">
                <a:latin typeface="Tahoma" pitchFamily="34" charset="0"/>
                <a:cs typeface="Tahoma" pitchFamily="34" charset="0"/>
              </a:rPr>
            </a:br>
            <a:r>
              <a:rPr lang="en-US" b="1" dirty="0">
                <a:latin typeface="Tahoma" pitchFamily="34" charset="0"/>
                <a:cs typeface="Tahoma" pitchFamily="34" charset="0"/>
              </a:rPr>
              <a:t>    b. Omniscient – from all the characters’ perspective, or no </a:t>
            </a:r>
            <a:r>
              <a:rPr lang="en-US" b="1" dirty="0" smtClean="0">
                <a:latin typeface="Tahoma" pitchFamily="34" charset="0"/>
                <a:cs typeface="Tahoma" pitchFamily="34" charset="0"/>
              </a:rPr>
              <a:t>character’s </a:t>
            </a:r>
            <a:r>
              <a:rPr lang="en-US" b="1" dirty="0">
                <a:latin typeface="Tahoma" pitchFamily="34" charset="0"/>
                <a:cs typeface="Tahoma" pitchFamily="34" charset="0"/>
              </a:rPr>
              <a:t>perspective  </a:t>
            </a:r>
          </a:p>
          <a:p>
            <a:endParaRPr lang="en-US" b="1" dirty="0">
              <a:latin typeface="Tahoma" pitchFamily="34" charset="0"/>
              <a:cs typeface="Tahoma" pitchFamily="34" charset="0"/>
            </a:endParaRPr>
          </a:p>
        </p:txBody>
      </p:sp>
      <p:pic>
        <p:nvPicPr>
          <p:cNvPr id="10243" name="Picture 4" descr="C:\GREENSPAN\website\websitetemplates\html\images\humanities\Tanglewood Tales\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7600" y="304800"/>
            <a:ext cx="1905000" cy="1828800"/>
          </a:xfrm>
          <a:prstGeom prst="rect">
            <a:avLst/>
          </a:prstGeom>
          <a:noFill/>
          <a:ln w="101600">
            <a:solidFill>
              <a:srgbClr val="99CCFF"/>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2F005E"/>
            </a:gs>
            <a:gs pos="50000">
              <a:srgbClr val="6600CC"/>
            </a:gs>
            <a:gs pos="100000">
              <a:srgbClr val="2F005E"/>
            </a:gs>
          </a:gsLst>
          <a:lin ang="5400000" scaled="1"/>
        </a:gradFill>
        <a:effectLst/>
      </p:bgPr>
    </p:bg>
    <p:spTree>
      <p:nvGrpSpPr>
        <p:cNvPr id="1" name=""/>
        <p:cNvGrpSpPr/>
        <p:nvPr/>
      </p:nvGrpSpPr>
      <p:grpSpPr>
        <a:xfrm>
          <a:off x="0" y="0"/>
          <a:ext cx="0" cy="0"/>
          <a:chOff x="0" y="0"/>
          <a:chExt cx="0" cy="0"/>
        </a:xfrm>
      </p:grpSpPr>
      <p:pic>
        <p:nvPicPr>
          <p:cNvPr id="11266" name="Picture 2" descr="C:\GREENSPAN\website\websitetemplates\html\images\humanities\Tanglewood Tales\beautiful shell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215900"/>
            <a:ext cx="4252913" cy="5791200"/>
          </a:xfrm>
          <a:prstGeom prst="rect">
            <a:avLst/>
          </a:prstGeom>
          <a:noFill/>
          <a:ln w="19050">
            <a:solidFill>
              <a:srgbClr val="0000FF"/>
            </a:solidFill>
            <a:miter lim="800000"/>
            <a:headEnd/>
            <a:tailEnd/>
          </a:ln>
          <a:extLst>
            <a:ext uri="{909E8E84-426E-40DD-AFC4-6F175D3DCCD1}">
              <a14:hiddenFill xmlns:a14="http://schemas.microsoft.com/office/drawing/2010/main">
                <a:solidFill>
                  <a:srgbClr val="FFFFFF"/>
                </a:solidFill>
              </a14:hiddenFill>
            </a:ext>
          </a:extLst>
        </p:spPr>
      </p:pic>
      <p:sp>
        <p:nvSpPr>
          <p:cNvPr id="11267" name="Text Box 3"/>
          <p:cNvSpPr txBox="1">
            <a:spLocks noChangeArrowheads="1"/>
          </p:cNvSpPr>
          <p:nvPr/>
        </p:nvSpPr>
        <p:spPr bwMode="auto">
          <a:xfrm>
            <a:off x="2498725" y="5972175"/>
            <a:ext cx="4283075" cy="657225"/>
          </a:xfrm>
          <a:prstGeom prst="rect">
            <a:avLst/>
          </a:prstGeom>
          <a:solidFill>
            <a:srgbClr val="6600CC"/>
          </a:solidFill>
          <a:ln w="15875">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n-US" sz="3600">
                <a:solidFill>
                  <a:srgbClr val="99CCFF"/>
                </a:solidFill>
              </a:rPr>
              <a:t>POETRY</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2F005E"/>
            </a:gs>
            <a:gs pos="50000">
              <a:srgbClr val="6600CC"/>
            </a:gs>
            <a:gs pos="100000">
              <a:srgbClr val="2F005E"/>
            </a:gs>
          </a:gsLst>
          <a:lin ang="5400000" scaled="1"/>
        </a:gradFill>
        <a:effectLst/>
      </p:bgPr>
    </p:bg>
    <p:spTree>
      <p:nvGrpSpPr>
        <p:cNvPr id="1" name=""/>
        <p:cNvGrpSpPr/>
        <p:nvPr/>
      </p:nvGrpSpPr>
      <p:grpSpPr>
        <a:xfrm>
          <a:off x="0" y="0"/>
          <a:ext cx="0" cy="0"/>
          <a:chOff x="0" y="0"/>
          <a:chExt cx="0" cy="0"/>
        </a:xfrm>
      </p:grpSpPr>
      <p:sp>
        <p:nvSpPr>
          <p:cNvPr id="11267" name="Text Box 3"/>
          <p:cNvSpPr txBox="1">
            <a:spLocks noChangeArrowheads="1"/>
          </p:cNvSpPr>
          <p:nvPr/>
        </p:nvSpPr>
        <p:spPr bwMode="auto">
          <a:xfrm>
            <a:off x="914401" y="990600"/>
            <a:ext cx="7239000" cy="4832092"/>
          </a:xfrm>
          <a:prstGeom prst="rect">
            <a:avLst/>
          </a:prstGeom>
          <a:solidFill>
            <a:srgbClr val="6600CC"/>
          </a:solidFill>
          <a:ln w="15875">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n-US" sz="3600" dirty="0" smtClean="0">
                <a:solidFill>
                  <a:srgbClr val="99CCFF"/>
                </a:solidFill>
              </a:rPr>
              <a:t/>
            </a:r>
            <a:br>
              <a:rPr lang="en-US" sz="3600" dirty="0" smtClean="0">
                <a:solidFill>
                  <a:srgbClr val="99CCFF"/>
                </a:solidFill>
              </a:rPr>
            </a:br>
            <a:r>
              <a:rPr lang="en-US" sz="3600" dirty="0" smtClean="0">
                <a:solidFill>
                  <a:srgbClr val="99CCFF"/>
                </a:solidFill>
              </a:rPr>
              <a:t>POETRY</a:t>
            </a:r>
            <a:br>
              <a:rPr lang="en-US" sz="3600" dirty="0" smtClean="0">
                <a:solidFill>
                  <a:srgbClr val="99CCFF"/>
                </a:solidFill>
              </a:rPr>
            </a:br>
            <a:endParaRPr lang="en-US" sz="3200" dirty="0" smtClean="0">
              <a:solidFill>
                <a:srgbClr val="99CCFF"/>
              </a:solidFill>
            </a:endParaRPr>
          </a:p>
          <a:p>
            <a:pPr algn="ctr"/>
            <a:r>
              <a:rPr lang="en-US" sz="3200" dirty="0">
                <a:hlinkClick r:id="rId3" tooltip="Peter Gabriel - Mercy Street - Live in Milan 2003"/>
              </a:rPr>
              <a:t>Peter </a:t>
            </a:r>
            <a:r>
              <a:rPr lang="en-US" sz="3200" dirty="0" smtClean="0">
                <a:hlinkClick r:id="rId3" tooltip="Peter Gabriel - Mercy Street - Live in Milan 2003"/>
              </a:rPr>
              <a:t>Gabriel Mercy </a:t>
            </a:r>
            <a:r>
              <a:rPr lang="en-US" sz="3200" dirty="0">
                <a:hlinkClick r:id="rId3" tooltip="Peter Gabriel - Mercy Street - Live in Milan 2003"/>
              </a:rPr>
              <a:t>Street </a:t>
            </a:r>
            <a:r>
              <a:rPr lang="en-US" sz="3200" dirty="0" smtClean="0">
                <a:hlinkClick r:id="rId3" tooltip="Peter Gabriel - Mercy Street - Live in Milan 2003"/>
              </a:rPr>
              <a:t/>
            </a:r>
            <a:br>
              <a:rPr lang="en-US" sz="3200" dirty="0" smtClean="0">
                <a:hlinkClick r:id="rId3" tooltip="Peter Gabriel - Mercy Street - Live in Milan 2003"/>
              </a:rPr>
            </a:br>
            <a:r>
              <a:rPr lang="en-US" sz="2800" dirty="0" smtClean="0">
                <a:hlinkClick r:id="rId3" tooltip="Peter Gabriel - Mercy Street - Live in Milan 2003"/>
              </a:rPr>
              <a:t>Live </a:t>
            </a:r>
            <a:r>
              <a:rPr lang="en-US" sz="2800" dirty="0">
                <a:hlinkClick r:id="rId3" tooltip="Peter Gabriel - Mercy Street - Live in Milan 2003"/>
              </a:rPr>
              <a:t>in Milan </a:t>
            </a:r>
            <a:r>
              <a:rPr lang="en-US" sz="2800" dirty="0" smtClean="0">
                <a:hlinkClick r:id="rId3" tooltip="Peter Gabriel - Mercy Street - Live in Milan 2003"/>
              </a:rPr>
              <a:t>2003</a:t>
            </a:r>
            <a:endParaRPr lang="en-US" sz="2800" dirty="0" smtClean="0"/>
          </a:p>
          <a:p>
            <a:pPr algn="ctr"/>
            <a:endParaRPr lang="en-US" sz="3200" b="1" dirty="0"/>
          </a:p>
          <a:p>
            <a:pPr algn="ctr"/>
            <a:r>
              <a:rPr lang="en-US" sz="3600" dirty="0" smtClean="0">
                <a:solidFill>
                  <a:srgbClr val="C2F4FE"/>
                </a:solidFill>
              </a:rPr>
              <a:t>  Anne </a:t>
            </a:r>
            <a:r>
              <a:rPr lang="en-US" sz="3600" dirty="0">
                <a:solidFill>
                  <a:srgbClr val="C2F4FE"/>
                </a:solidFill>
              </a:rPr>
              <a:t>Sexton </a:t>
            </a:r>
            <a:r>
              <a:rPr lang="en-US" sz="2800" dirty="0">
                <a:solidFill>
                  <a:srgbClr val="C2F4FE"/>
                </a:solidFill>
              </a:rPr>
              <a:t>(1928 - 1974)</a:t>
            </a:r>
            <a:r>
              <a:rPr lang="en-US" sz="3600" b="1" dirty="0"/>
              <a:t/>
            </a:r>
            <a:br>
              <a:rPr lang="en-US" sz="3600" b="1" dirty="0"/>
            </a:br>
            <a:r>
              <a:rPr lang="en-US" sz="3600" b="1" dirty="0" smtClean="0"/>
              <a:t>  </a:t>
            </a:r>
            <a:r>
              <a:rPr lang="en-US" dirty="0" smtClean="0">
                <a:hlinkClick r:id="rId4"/>
              </a:rPr>
              <a:t>video</a:t>
            </a:r>
            <a:r>
              <a:rPr lang="en-US" dirty="0"/>
              <a:t>  |  </a:t>
            </a:r>
            <a:r>
              <a:rPr lang="en-US" dirty="0">
                <a:hlinkClick r:id="rId5"/>
              </a:rPr>
              <a:t>45 Mercy Street</a:t>
            </a:r>
            <a:r>
              <a:rPr lang="en-US" dirty="0"/>
              <a:t> | </a:t>
            </a:r>
            <a:r>
              <a:rPr lang="en-US" dirty="0">
                <a:hlinkClick r:id="rId6"/>
              </a:rPr>
              <a:t>poems</a:t>
            </a:r>
            <a:r>
              <a:rPr lang="en-US" dirty="0"/>
              <a:t> | </a:t>
            </a:r>
            <a:r>
              <a:rPr lang="en-US" dirty="0" smtClean="0">
                <a:hlinkClick r:id="rId7"/>
              </a:rPr>
              <a:t>life</a:t>
            </a:r>
            <a:r>
              <a:rPr lang="en-US" dirty="0" smtClean="0"/>
              <a:t/>
            </a:r>
            <a:br>
              <a:rPr lang="en-US" dirty="0" smtClean="0"/>
            </a:br>
            <a:endParaRPr lang="en-US" sz="3600" dirty="0">
              <a:solidFill>
                <a:srgbClr val="99CCFF"/>
              </a:solidFill>
            </a:endParaRPr>
          </a:p>
        </p:txBody>
      </p:sp>
    </p:spTree>
    <p:extLst>
      <p:ext uri="{BB962C8B-B14F-4D97-AF65-F5344CB8AC3E}">
        <p14:creationId xmlns:p14="http://schemas.microsoft.com/office/powerpoint/2010/main" val="10676919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99FF99"/>
            </a:gs>
            <a:gs pos="100000">
              <a:srgbClr val="FFFF66"/>
            </a:gs>
          </a:gsLst>
          <a:lin ang="5400000" scaled="1"/>
        </a:gradFill>
        <a:effectLst/>
      </p:bgPr>
    </p:bg>
    <p:spTree>
      <p:nvGrpSpPr>
        <p:cNvPr id="1" name=""/>
        <p:cNvGrpSpPr/>
        <p:nvPr/>
      </p:nvGrpSpPr>
      <p:grpSpPr>
        <a:xfrm>
          <a:off x="0" y="0"/>
          <a:ext cx="0" cy="0"/>
          <a:chOff x="0" y="0"/>
          <a:chExt cx="0" cy="0"/>
        </a:xfrm>
      </p:grpSpPr>
      <p:sp>
        <p:nvSpPr>
          <p:cNvPr id="12290" name="Text Box 2"/>
          <p:cNvSpPr txBox="1">
            <a:spLocks noChangeArrowheads="1"/>
          </p:cNvSpPr>
          <p:nvPr/>
        </p:nvSpPr>
        <p:spPr bwMode="auto">
          <a:xfrm>
            <a:off x="609600" y="1828800"/>
            <a:ext cx="8077200" cy="4610100"/>
          </a:xfrm>
          <a:prstGeom prst="rect">
            <a:avLst/>
          </a:prstGeom>
          <a:solidFill>
            <a:srgbClr val="FFFF66"/>
          </a:solidFill>
          <a:ln>
            <a:noFill/>
          </a:ln>
          <a:effectLst/>
          <a:extLst>
            <a:ext uri="{91240B29-F687-4F45-9708-019B960494DF}">
              <a14:hiddenLine xmlns:a14="http://schemas.microsoft.com/office/drawing/2010/main" w="158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b="1" dirty="0">
                <a:solidFill>
                  <a:srgbClr val="000080"/>
                </a:solidFill>
                <a:latin typeface="Tahoma" pitchFamily="34" charset="0"/>
                <a:cs typeface="Times New Roman" pitchFamily="18" charset="0"/>
              </a:rPr>
              <a:t/>
            </a:r>
            <a:br>
              <a:rPr lang="en-US" b="1" dirty="0">
                <a:solidFill>
                  <a:srgbClr val="000080"/>
                </a:solidFill>
                <a:latin typeface="Tahoma" pitchFamily="34" charset="0"/>
                <a:cs typeface="Times New Roman" pitchFamily="18" charset="0"/>
              </a:rPr>
            </a:br>
            <a:endParaRPr lang="en-US" sz="900" b="1" dirty="0">
              <a:solidFill>
                <a:srgbClr val="000080"/>
              </a:solidFill>
              <a:latin typeface="Tahoma" pitchFamily="34" charset="0"/>
              <a:cs typeface="Times New Roman" pitchFamily="18" charset="0"/>
            </a:endParaRPr>
          </a:p>
          <a:p>
            <a:r>
              <a:rPr lang="en-US" b="1" dirty="0">
                <a:solidFill>
                  <a:srgbClr val="000000"/>
                </a:solidFill>
                <a:latin typeface="Tahoma" pitchFamily="34" charset="0"/>
                <a:cs typeface="Times New Roman" pitchFamily="18" charset="0"/>
              </a:rPr>
              <a:t>TYPES OF POETRY</a:t>
            </a:r>
          </a:p>
          <a:p>
            <a:r>
              <a:rPr lang="en-US" b="1" dirty="0">
                <a:solidFill>
                  <a:srgbClr val="000000"/>
                </a:solidFill>
                <a:latin typeface="Tahoma" pitchFamily="34" charset="0"/>
                <a:cs typeface="Times New Roman" pitchFamily="18" charset="0"/>
              </a:rPr>
              <a:t> </a:t>
            </a:r>
          </a:p>
          <a:p>
            <a:r>
              <a:rPr lang="en-US" b="1" dirty="0">
                <a:solidFill>
                  <a:srgbClr val="000000"/>
                </a:solidFill>
                <a:latin typeface="Tahoma" pitchFamily="34" charset="0"/>
                <a:cs typeface="Times New Roman" pitchFamily="18" charset="0"/>
              </a:rPr>
              <a:t>LYRIC - A short poem that is sung (</a:t>
            </a:r>
            <a:r>
              <a:rPr lang="en-US" sz="2200" b="1" dirty="0">
                <a:solidFill>
                  <a:srgbClr val="000000"/>
                </a:solidFill>
                <a:latin typeface="Tahoma" pitchFamily="34" charset="0"/>
                <a:cs typeface="Times New Roman" pitchFamily="18" charset="0"/>
                <a:hlinkClick r:id="rId4" tooltip="Jill Scott"/>
              </a:rPr>
              <a:t>Love Rain</a:t>
            </a:r>
            <a:r>
              <a:rPr lang="en-US" b="1" dirty="0">
                <a:solidFill>
                  <a:srgbClr val="000080"/>
                </a:solidFill>
                <a:latin typeface="Tahoma" pitchFamily="34" charset="0"/>
                <a:cs typeface="Times New Roman" pitchFamily="18" charset="0"/>
              </a:rPr>
              <a:t>)</a:t>
            </a:r>
            <a:r>
              <a:rPr lang="en-US" b="1" dirty="0">
                <a:solidFill>
                  <a:srgbClr val="000000"/>
                </a:solidFill>
                <a:latin typeface="Tahoma" pitchFamily="34" charset="0"/>
                <a:cs typeface="Times New Roman" pitchFamily="18" charset="0"/>
              </a:rPr>
              <a:t>. </a:t>
            </a:r>
          </a:p>
          <a:p>
            <a:r>
              <a:rPr lang="en-US" b="1" dirty="0">
                <a:solidFill>
                  <a:srgbClr val="000000"/>
                </a:solidFill>
                <a:latin typeface="Tahoma" pitchFamily="34" charset="0"/>
                <a:cs typeface="Tahoma" pitchFamily="34" charset="0"/>
              </a:rPr>
              <a:t>NARRATIVE - Poems that tell a story. </a:t>
            </a:r>
          </a:p>
          <a:p>
            <a:r>
              <a:rPr lang="en-US" b="1" dirty="0">
                <a:solidFill>
                  <a:srgbClr val="000000"/>
                </a:solidFill>
                <a:latin typeface="Tahoma" pitchFamily="34" charset="0"/>
                <a:cs typeface="Tahoma" pitchFamily="34" charset="0"/>
              </a:rPr>
              <a:t>CONCRETE – The words are arranged in a  picture.</a:t>
            </a:r>
          </a:p>
          <a:p>
            <a:r>
              <a:rPr lang="en-US" b="1" dirty="0">
                <a:solidFill>
                  <a:srgbClr val="000000"/>
                </a:solidFill>
                <a:latin typeface="Tahoma" pitchFamily="34" charset="0"/>
                <a:cs typeface="Times New Roman" pitchFamily="18" charset="0"/>
              </a:rPr>
              <a:t>FREE VERSE – Modern free form poetry. </a:t>
            </a:r>
            <a:br>
              <a:rPr lang="en-US" b="1" dirty="0">
                <a:solidFill>
                  <a:srgbClr val="000000"/>
                </a:solidFill>
                <a:latin typeface="Tahoma" pitchFamily="34" charset="0"/>
                <a:cs typeface="Times New Roman" pitchFamily="18" charset="0"/>
              </a:rPr>
            </a:br>
            <a:r>
              <a:rPr lang="en-US" b="1" dirty="0">
                <a:solidFill>
                  <a:srgbClr val="000000"/>
                </a:solidFill>
                <a:latin typeface="Tahoma" pitchFamily="34" charset="0"/>
                <a:cs typeface="Times New Roman" pitchFamily="18" charset="0"/>
              </a:rPr>
              <a:t>- It has no ridged structure</a:t>
            </a:r>
            <a:br>
              <a:rPr lang="en-US" b="1" dirty="0">
                <a:solidFill>
                  <a:srgbClr val="000000"/>
                </a:solidFill>
                <a:latin typeface="Tahoma" pitchFamily="34" charset="0"/>
                <a:cs typeface="Times New Roman" pitchFamily="18" charset="0"/>
              </a:rPr>
            </a:br>
            <a:r>
              <a:rPr lang="en-US" b="1" dirty="0">
                <a:solidFill>
                  <a:srgbClr val="000000"/>
                </a:solidFill>
                <a:latin typeface="Tahoma" pitchFamily="34" charset="0"/>
                <a:cs typeface="Times New Roman" pitchFamily="18" charset="0"/>
              </a:rPr>
              <a:t>- Does not necessarily rhyme</a:t>
            </a:r>
            <a:br>
              <a:rPr lang="en-US" b="1" dirty="0">
                <a:solidFill>
                  <a:srgbClr val="000000"/>
                </a:solidFill>
                <a:latin typeface="Tahoma" pitchFamily="34" charset="0"/>
                <a:cs typeface="Times New Roman" pitchFamily="18" charset="0"/>
              </a:rPr>
            </a:br>
            <a:r>
              <a:rPr lang="en-US" b="1" dirty="0">
                <a:solidFill>
                  <a:srgbClr val="000000"/>
                </a:solidFill>
                <a:latin typeface="Tahoma" pitchFamily="34" charset="0"/>
                <a:cs typeface="Times New Roman" pitchFamily="18" charset="0"/>
              </a:rPr>
              <a:t>- Sounds conversational, and improvisational</a:t>
            </a:r>
          </a:p>
          <a:p>
            <a:endParaRPr lang="en-US" b="1" dirty="0">
              <a:solidFill>
                <a:srgbClr val="000000"/>
              </a:solidFill>
              <a:latin typeface="Tahoma" pitchFamily="34" charset="0"/>
              <a:cs typeface="Times New Roman" pitchFamily="18" charset="0"/>
            </a:endParaRPr>
          </a:p>
          <a:p>
            <a:pPr algn="ctr"/>
            <a:endParaRPr lang="en-US" b="1" dirty="0">
              <a:solidFill>
                <a:schemeClr val="bg1"/>
              </a:solidFill>
              <a:latin typeface="Tahoma" pitchFamily="34" charset="0"/>
              <a:cs typeface="Tahoma" pitchFamily="34" charset="0"/>
            </a:endParaRPr>
          </a:p>
        </p:txBody>
      </p:sp>
      <p:pic>
        <p:nvPicPr>
          <p:cNvPr id="12291" name="Picture 4" descr="C:\GREENSPAN\website\websitetemplates\html\images\humanities\Tanglewood Tales\Circe.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7600" y="304800"/>
            <a:ext cx="1905000" cy="1828800"/>
          </a:xfrm>
          <a:prstGeom prst="rect">
            <a:avLst/>
          </a:prstGeom>
          <a:noFill/>
          <a:ln w="101600">
            <a:solidFill>
              <a:srgbClr val="FFFF66"/>
            </a:solidFill>
            <a:miter lim="800000"/>
            <a:headEnd/>
            <a:tailEnd/>
          </a:ln>
          <a:extLst>
            <a:ext uri="{909E8E84-426E-40DD-AFC4-6F175D3DCCD1}">
              <a14:hiddenFill xmlns:a14="http://schemas.microsoft.com/office/drawing/2010/main">
                <a:solidFill>
                  <a:srgbClr val="FFFFFF"/>
                </a:solidFill>
              </a14:hiddenFill>
            </a:ext>
          </a:extLst>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FFFF66"/>
            </a:gs>
            <a:gs pos="100000">
              <a:srgbClr val="99CCFF"/>
            </a:gs>
          </a:gsLst>
          <a:lin ang="5400000" scaled="1"/>
        </a:gradFill>
        <a:effectLst/>
      </p:bgPr>
    </p:bg>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400050"/>
            <a:ext cx="4705350" cy="5924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315" name="Rectangle 2"/>
          <p:cNvSpPr>
            <a:spLocks noGrp="1" noChangeArrowheads="1"/>
          </p:cNvSpPr>
          <p:nvPr>
            <p:ph type="ctrTitle"/>
          </p:nvPr>
        </p:nvSpPr>
        <p:spPr>
          <a:xfrm>
            <a:off x="2438400" y="1066800"/>
            <a:ext cx="2133600" cy="762000"/>
          </a:xfrm>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cmpd="sng">
                <a:solidFill>
                  <a:srgbClr val="800000"/>
                </a:solidFill>
                <a:miter lim="800000"/>
                <a:headEnd/>
                <a:tailEnd/>
              </a14:hiddenLine>
            </a:ext>
          </a:extLst>
        </p:spPr>
        <p:txBody>
          <a:bodyPr/>
          <a:lstStyle/>
          <a:p>
            <a:r>
              <a:rPr kumimoji="0" lang="en-US" sz="3600" b="1" smtClean="0">
                <a:solidFill>
                  <a:srgbClr val="000080"/>
                </a:solidFill>
                <a:latin typeface="Papyrus" pitchFamily="66" charset="0"/>
                <a:cs typeface="Times New Roman" pitchFamily="18" charset="0"/>
              </a:rPr>
              <a:t>HAIKU</a:t>
            </a:r>
          </a:p>
        </p:txBody>
      </p:sp>
      <p:sp>
        <p:nvSpPr>
          <p:cNvPr id="13316" name="Rectangle 11"/>
          <p:cNvSpPr>
            <a:spLocks noChangeArrowheads="1"/>
          </p:cNvSpPr>
          <p:nvPr/>
        </p:nvSpPr>
        <p:spPr bwMode="auto">
          <a:xfrm>
            <a:off x="4953000" y="446088"/>
            <a:ext cx="4038600" cy="5751512"/>
          </a:xfrm>
          <a:prstGeom prst="rect">
            <a:avLst/>
          </a:prstGeom>
          <a:solidFill>
            <a:srgbClr val="FFFF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b="1">
                <a:solidFill>
                  <a:srgbClr val="000000"/>
                </a:solidFill>
                <a:latin typeface="Tahoma" pitchFamily="34" charset="0"/>
                <a:cs typeface="Times New Roman" pitchFamily="18" charset="0"/>
              </a:rPr>
              <a:t>HAIKU - </a:t>
            </a:r>
            <a:r>
              <a:rPr lang="en-US">
                <a:solidFill>
                  <a:srgbClr val="000000"/>
                </a:solidFill>
                <a:cs typeface="Times New Roman" pitchFamily="18" charset="0"/>
              </a:rPr>
              <a:t>A three lined Japanese poem.</a:t>
            </a:r>
          </a:p>
          <a:p>
            <a:r>
              <a:rPr lang="en-US" b="1">
                <a:solidFill>
                  <a:srgbClr val="000000"/>
                </a:solidFill>
                <a:cs typeface="Times New Roman" pitchFamily="18" charset="0"/>
              </a:rPr>
              <a:t> </a:t>
            </a:r>
          </a:p>
          <a:p>
            <a:pPr algn="ctr"/>
            <a:r>
              <a:rPr lang="en-US">
                <a:solidFill>
                  <a:srgbClr val="000000"/>
                </a:solidFill>
                <a:cs typeface="Times New Roman" pitchFamily="18" charset="0"/>
              </a:rPr>
              <a:t>Five Syllables</a:t>
            </a:r>
          </a:p>
          <a:p>
            <a:pPr algn="ctr"/>
            <a:r>
              <a:rPr lang="en-US">
                <a:solidFill>
                  <a:srgbClr val="000000"/>
                </a:solidFill>
                <a:cs typeface="Times New Roman" pitchFamily="18" charset="0"/>
              </a:rPr>
              <a:t>Seven Syllables</a:t>
            </a:r>
          </a:p>
          <a:p>
            <a:pPr algn="ctr"/>
            <a:r>
              <a:rPr lang="en-US">
                <a:solidFill>
                  <a:srgbClr val="000000"/>
                </a:solidFill>
                <a:cs typeface="Times New Roman" pitchFamily="18" charset="0"/>
              </a:rPr>
              <a:t>Five Syllables</a:t>
            </a:r>
          </a:p>
          <a:p>
            <a:pPr algn="ctr"/>
            <a:endParaRPr lang="en-US">
              <a:cs typeface="Times New Roman" pitchFamily="18" charset="0"/>
            </a:endParaRPr>
          </a:p>
          <a:p>
            <a:pPr algn="ctr">
              <a:spcBef>
                <a:spcPct val="50000"/>
              </a:spcBef>
            </a:pPr>
            <a:r>
              <a:rPr lang="en-US" b="1">
                <a:solidFill>
                  <a:srgbClr val="000000"/>
                </a:solidFill>
                <a:cs typeface="Times New Roman" pitchFamily="18" charset="0"/>
              </a:rPr>
              <a:t>A still watered pond.</a:t>
            </a:r>
          </a:p>
          <a:p>
            <a:pPr algn="ctr">
              <a:spcBef>
                <a:spcPct val="50000"/>
              </a:spcBef>
            </a:pPr>
            <a:r>
              <a:rPr lang="en-US" b="1">
                <a:solidFill>
                  <a:srgbClr val="000000"/>
                </a:solidFill>
                <a:cs typeface="Times New Roman" pitchFamily="18" charset="0"/>
              </a:rPr>
              <a:t>A rock that sits by the brook.</a:t>
            </a:r>
          </a:p>
          <a:p>
            <a:pPr algn="ctr">
              <a:spcBef>
                <a:spcPct val="50000"/>
              </a:spcBef>
            </a:pPr>
            <a:r>
              <a:rPr lang="en-US" b="1">
                <a:solidFill>
                  <a:srgbClr val="000000"/>
                </a:solidFill>
                <a:cs typeface="Times New Roman" pitchFamily="18" charset="0"/>
              </a:rPr>
              <a:t>No ripples, no mind</a:t>
            </a:r>
            <a:r>
              <a:rPr lang="en-US">
                <a:solidFill>
                  <a:srgbClr val="000000"/>
                </a:solidFill>
                <a:cs typeface="Times New Roman" pitchFamily="18" charset="0"/>
              </a:rPr>
              <a:t>.</a:t>
            </a:r>
          </a:p>
          <a:p>
            <a:pPr algn="ctr">
              <a:spcBef>
                <a:spcPct val="50000"/>
              </a:spcBef>
            </a:pPr>
            <a:r>
              <a:rPr lang="en-US" b="1">
                <a:solidFill>
                  <a:srgbClr val="000000"/>
                </a:solidFill>
                <a:cs typeface="Times New Roman" pitchFamily="18" charset="0"/>
              </a:rPr>
              <a:t>):(</a:t>
            </a:r>
          </a:p>
          <a:p>
            <a:pPr algn="ctr">
              <a:spcBef>
                <a:spcPct val="50000"/>
              </a:spcBef>
            </a:pPr>
            <a:r>
              <a:rPr lang="en-US">
                <a:solidFill>
                  <a:srgbClr val="000000"/>
                </a:solidFill>
                <a:cs typeface="Times New Roman" pitchFamily="18" charset="0"/>
              </a:rPr>
              <a:t>John Chiappone</a:t>
            </a:r>
            <a:r>
              <a:rPr lang="en-US" b="1">
                <a:solidFill>
                  <a:srgbClr val="000000"/>
                </a:solidFill>
                <a:cs typeface="Times New Roman" pitchFamily="18" charset="0"/>
              </a:rPr>
              <a:t/>
            </a:r>
            <a:br>
              <a:rPr lang="en-US" b="1">
                <a:solidFill>
                  <a:srgbClr val="000000"/>
                </a:solidFill>
                <a:cs typeface="Times New Roman" pitchFamily="18" charset="0"/>
              </a:rPr>
            </a:br>
            <a:endParaRPr lang="en-US" b="1">
              <a:solidFill>
                <a:srgbClr val="000000"/>
              </a:solidFill>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FFFF66"/>
            </a:gs>
            <a:gs pos="100000">
              <a:srgbClr val="99CCFF"/>
            </a:gs>
          </a:gsLst>
          <a:lin ang="5400000" scaled="1"/>
        </a:gradFill>
        <a:effectLst/>
      </p:bgPr>
    </p:bg>
    <p:spTree>
      <p:nvGrpSpPr>
        <p:cNvPr id="1" name=""/>
        <p:cNvGrpSpPr/>
        <p:nvPr/>
      </p:nvGrpSpPr>
      <p:grpSpPr>
        <a:xfrm>
          <a:off x="0" y="0"/>
          <a:ext cx="0" cy="0"/>
          <a:chOff x="0" y="0"/>
          <a:chExt cx="0" cy="0"/>
        </a:xfrm>
      </p:grpSpPr>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400050"/>
            <a:ext cx="4705350" cy="5924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315" name="Rectangle 2"/>
          <p:cNvSpPr>
            <a:spLocks noGrp="1" noChangeArrowheads="1"/>
          </p:cNvSpPr>
          <p:nvPr>
            <p:ph type="ctrTitle"/>
          </p:nvPr>
        </p:nvSpPr>
        <p:spPr>
          <a:xfrm>
            <a:off x="2438400" y="1066800"/>
            <a:ext cx="2133600" cy="762000"/>
          </a:xfrm>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cmpd="sng">
                <a:solidFill>
                  <a:srgbClr val="800000"/>
                </a:solidFill>
                <a:miter lim="800000"/>
                <a:headEnd/>
                <a:tailEnd/>
              </a14:hiddenLine>
            </a:ext>
          </a:extLst>
        </p:spPr>
        <p:txBody>
          <a:bodyPr/>
          <a:lstStyle/>
          <a:p>
            <a:r>
              <a:rPr kumimoji="0" lang="en-US" sz="3600" b="1" smtClean="0">
                <a:solidFill>
                  <a:srgbClr val="000080"/>
                </a:solidFill>
                <a:latin typeface="Papyrus" pitchFamily="66" charset="0"/>
                <a:cs typeface="Times New Roman" pitchFamily="18" charset="0"/>
              </a:rPr>
              <a:t>HAIKU</a:t>
            </a:r>
          </a:p>
        </p:txBody>
      </p:sp>
      <p:sp>
        <p:nvSpPr>
          <p:cNvPr id="13316" name="Rectangle 11"/>
          <p:cNvSpPr>
            <a:spLocks noChangeArrowheads="1"/>
          </p:cNvSpPr>
          <p:nvPr/>
        </p:nvSpPr>
        <p:spPr bwMode="auto">
          <a:xfrm>
            <a:off x="4953000" y="663476"/>
            <a:ext cx="4038600" cy="2308324"/>
          </a:xfrm>
          <a:prstGeom prst="rect">
            <a:avLst/>
          </a:prstGeom>
          <a:solidFill>
            <a:schemeClr val="bg1"/>
          </a:solidFill>
          <a:ln>
            <a:noFill/>
          </a:ln>
          <a:effectLst/>
          <a:extLst/>
        </p:spPr>
        <p:txBody>
          <a:bodyPr>
            <a:spAutoFit/>
          </a:bodyPr>
          <a:lstStyle/>
          <a:p>
            <a:pPr>
              <a:spcBef>
                <a:spcPct val="50000"/>
              </a:spcBef>
            </a:pPr>
            <a:r>
              <a:rPr lang="en-US" b="1" dirty="0">
                <a:solidFill>
                  <a:srgbClr val="000000"/>
                </a:solidFill>
                <a:latin typeface="Tahoma" pitchFamily="34" charset="0"/>
                <a:cs typeface="Times New Roman" pitchFamily="18" charset="0"/>
              </a:rPr>
              <a:t>HAIKU </a:t>
            </a:r>
            <a:r>
              <a:rPr lang="en-US" b="1" dirty="0" smtClean="0">
                <a:solidFill>
                  <a:srgbClr val="000000"/>
                </a:solidFill>
                <a:latin typeface="Tahoma" pitchFamily="34" charset="0"/>
                <a:cs typeface="Times New Roman" pitchFamily="18" charset="0"/>
              </a:rPr>
              <a:t>–</a:t>
            </a:r>
            <a:br>
              <a:rPr lang="en-US" b="1" dirty="0" smtClean="0">
                <a:solidFill>
                  <a:srgbClr val="000000"/>
                </a:solidFill>
                <a:latin typeface="Tahoma" pitchFamily="34" charset="0"/>
                <a:cs typeface="Times New Roman" pitchFamily="18" charset="0"/>
              </a:rPr>
            </a:br>
            <a:endParaRPr lang="en-US" b="1" dirty="0">
              <a:solidFill>
                <a:srgbClr val="000000"/>
              </a:solidFill>
              <a:cs typeface="Times New Roman" pitchFamily="18" charset="0"/>
            </a:endParaRPr>
          </a:p>
          <a:p>
            <a:pPr algn="ctr"/>
            <a:r>
              <a:rPr lang="en-US" dirty="0">
                <a:solidFill>
                  <a:srgbClr val="000000"/>
                </a:solidFill>
                <a:cs typeface="Times New Roman" pitchFamily="18" charset="0"/>
              </a:rPr>
              <a:t>Five Syllables</a:t>
            </a:r>
          </a:p>
          <a:p>
            <a:pPr algn="ctr"/>
            <a:r>
              <a:rPr lang="en-US" dirty="0">
                <a:solidFill>
                  <a:srgbClr val="000000"/>
                </a:solidFill>
                <a:cs typeface="Times New Roman" pitchFamily="18" charset="0"/>
              </a:rPr>
              <a:t>Seven Syllables</a:t>
            </a:r>
          </a:p>
          <a:p>
            <a:pPr algn="ctr"/>
            <a:r>
              <a:rPr lang="en-US" dirty="0">
                <a:solidFill>
                  <a:srgbClr val="000000"/>
                </a:solidFill>
                <a:cs typeface="Times New Roman" pitchFamily="18" charset="0"/>
              </a:rPr>
              <a:t>Five </a:t>
            </a:r>
            <a:r>
              <a:rPr lang="en-US" dirty="0" smtClean="0">
                <a:solidFill>
                  <a:srgbClr val="000000"/>
                </a:solidFill>
                <a:cs typeface="Times New Roman" pitchFamily="18" charset="0"/>
              </a:rPr>
              <a:t>Syllables</a:t>
            </a:r>
            <a:br>
              <a:rPr lang="en-US" dirty="0" smtClean="0">
                <a:solidFill>
                  <a:srgbClr val="000000"/>
                </a:solidFill>
                <a:cs typeface="Times New Roman" pitchFamily="18" charset="0"/>
              </a:rPr>
            </a:br>
            <a:endParaRPr lang="en-US" b="1" dirty="0">
              <a:solidFill>
                <a:srgbClr val="000000"/>
              </a:solidFill>
              <a:cs typeface="Times New Roman" pitchFamily="18" charset="0"/>
            </a:endParaRPr>
          </a:p>
        </p:txBody>
      </p:sp>
      <p:sp>
        <p:nvSpPr>
          <p:cNvPr id="6" name="Rectangle 11"/>
          <p:cNvSpPr>
            <a:spLocks noChangeArrowheads="1"/>
          </p:cNvSpPr>
          <p:nvPr/>
        </p:nvSpPr>
        <p:spPr bwMode="auto">
          <a:xfrm>
            <a:off x="4965700" y="3733800"/>
            <a:ext cx="4038600" cy="2308324"/>
          </a:xfrm>
          <a:prstGeom prst="rect">
            <a:avLst/>
          </a:prstGeom>
          <a:solidFill>
            <a:schemeClr val="bg1"/>
          </a:solidFill>
          <a:ln>
            <a:noFill/>
          </a:ln>
          <a:effectLst/>
          <a:extLst/>
        </p:spPr>
        <p:txBody>
          <a:bodyPr wrap="square">
            <a:spAutoFit/>
          </a:bodyPr>
          <a:lstStyle/>
          <a:p>
            <a:r>
              <a:rPr lang="en-US" dirty="0" smtClean="0"/>
              <a:t/>
            </a:r>
            <a:br>
              <a:rPr lang="en-US" dirty="0" smtClean="0"/>
            </a:br>
            <a:r>
              <a:rPr lang="en-US" dirty="0" smtClean="0"/>
              <a:t>Collaborate:</a:t>
            </a:r>
            <a:br>
              <a:rPr lang="en-US" dirty="0" smtClean="0"/>
            </a:br>
            <a:endParaRPr lang="en-US" dirty="0" smtClean="0"/>
          </a:p>
          <a:p>
            <a:pPr algn="ctr"/>
            <a:r>
              <a:rPr lang="en-US" dirty="0" smtClean="0"/>
              <a:t>Write a Haiku Poem</a:t>
            </a:r>
            <a:br>
              <a:rPr lang="en-US" dirty="0" smtClean="0"/>
            </a:br>
            <a:r>
              <a:rPr lang="en-US" dirty="0"/>
              <a:t> </a:t>
            </a:r>
          </a:p>
          <a:p>
            <a:endParaRPr lang="en-US" b="1" dirty="0">
              <a:solidFill>
                <a:srgbClr val="000000"/>
              </a:solidFill>
              <a:cs typeface="Times New Roman" pitchFamily="18" charset="0"/>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2730500"/>
            <a:ext cx="1143000" cy="1155700"/>
          </a:xfrm>
          <a:prstGeom prst="rect">
            <a:avLst/>
          </a:prstGeom>
        </p:spPr>
      </p:pic>
    </p:spTree>
    <p:extLst>
      <p:ext uri="{BB962C8B-B14F-4D97-AF65-F5344CB8AC3E}">
        <p14:creationId xmlns:p14="http://schemas.microsoft.com/office/powerpoint/2010/main" val="23148532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99CCFF"/>
            </a:gs>
            <a:gs pos="100000">
              <a:srgbClr val="FFFF66"/>
            </a:gs>
          </a:gsLst>
          <a:lin ang="5400000" scaled="1"/>
        </a:gradFill>
        <a:effectLst/>
      </p:bgPr>
    </p:bg>
    <p:spTree>
      <p:nvGrpSpPr>
        <p:cNvPr id="1" name=""/>
        <p:cNvGrpSpPr/>
        <p:nvPr/>
      </p:nvGrpSpPr>
      <p:grpSpPr>
        <a:xfrm>
          <a:off x="0" y="0"/>
          <a:ext cx="0" cy="0"/>
          <a:chOff x="0" y="0"/>
          <a:chExt cx="0" cy="0"/>
        </a:xfrm>
      </p:grpSpPr>
      <p:sp>
        <p:nvSpPr>
          <p:cNvPr id="14338" name="Text Box 2"/>
          <p:cNvSpPr txBox="1">
            <a:spLocks noChangeArrowheads="1"/>
          </p:cNvSpPr>
          <p:nvPr/>
        </p:nvSpPr>
        <p:spPr bwMode="auto">
          <a:xfrm>
            <a:off x="609600" y="1600200"/>
            <a:ext cx="8077200" cy="4739759"/>
          </a:xfrm>
          <a:prstGeom prst="rect">
            <a:avLst/>
          </a:prstGeom>
          <a:solidFill>
            <a:srgbClr val="FFFF66"/>
          </a:solidFill>
          <a:ln>
            <a:noFill/>
          </a:ln>
          <a:effectLst/>
          <a:extLst>
            <a:ext uri="{91240B29-F687-4F45-9708-019B960494DF}">
              <a14:hiddenLine xmlns:a14="http://schemas.microsoft.com/office/drawing/2010/main" w="158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b="1" dirty="0">
                <a:solidFill>
                  <a:srgbClr val="000080"/>
                </a:solidFill>
                <a:latin typeface="Tahoma" pitchFamily="34" charset="0"/>
                <a:cs typeface="Times New Roman" pitchFamily="18" charset="0"/>
              </a:rPr>
              <a:t/>
            </a:r>
            <a:br>
              <a:rPr lang="en-US" b="1" dirty="0">
                <a:solidFill>
                  <a:srgbClr val="000080"/>
                </a:solidFill>
                <a:latin typeface="Tahoma" pitchFamily="34" charset="0"/>
                <a:cs typeface="Times New Roman" pitchFamily="18" charset="0"/>
              </a:rPr>
            </a:br>
            <a:r>
              <a:rPr lang="en-US" b="1" dirty="0">
                <a:solidFill>
                  <a:srgbClr val="000080"/>
                </a:solidFill>
                <a:latin typeface="Tahoma" pitchFamily="34" charset="0"/>
                <a:cs typeface="Times New Roman" pitchFamily="18" charset="0"/>
              </a:rPr>
              <a:t/>
            </a:r>
            <a:br>
              <a:rPr lang="en-US" b="1" dirty="0">
                <a:solidFill>
                  <a:srgbClr val="000080"/>
                </a:solidFill>
                <a:latin typeface="Tahoma" pitchFamily="34" charset="0"/>
                <a:cs typeface="Times New Roman" pitchFamily="18" charset="0"/>
              </a:rPr>
            </a:br>
            <a:endParaRPr lang="en-US" b="1" dirty="0">
              <a:solidFill>
                <a:srgbClr val="000080"/>
              </a:solidFill>
              <a:latin typeface="Tahoma" pitchFamily="34" charset="0"/>
              <a:cs typeface="Times New Roman" pitchFamily="18" charset="0"/>
            </a:endParaRPr>
          </a:p>
          <a:p>
            <a:pPr algn="ctr"/>
            <a:r>
              <a:rPr lang="en-US" b="1" dirty="0">
                <a:solidFill>
                  <a:srgbClr val="000000"/>
                </a:solidFill>
                <a:latin typeface="Tahoma" pitchFamily="34" charset="0"/>
                <a:cs typeface="Times New Roman" pitchFamily="18" charset="0"/>
              </a:rPr>
              <a:t>IMPORTANT CONCEPTS</a:t>
            </a:r>
          </a:p>
          <a:p>
            <a:r>
              <a:rPr lang="en-US" sz="1400" b="1" dirty="0">
                <a:solidFill>
                  <a:srgbClr val="000000"/>
                </a:solidFill>
                <a:latin typeface="Tahoma" pitchFamily="34" charset="0"/>
                <a:cs typeface="Times New Roman" pitchFamily="18" charset="0"/>
              </a:rPr>
              <a:t> </a:t>
            </a:r>
          </a:p>
          <a:p>
            <a:r>
              <a:rPr lang="en-US" b="1" dirty="0">
                <a:solidFill>
                  <a:srgbClr val="000000"/>
                </a:solidFill>
                <a:latin typeface="Tahoma" pitchFamily="34" charset="0"/>
                <a:cs typeface="Times New Roman" pitchFamily="18" charset="0"/>
              </a:rPr>
              <a:t>POET - the author of a poem. </a:t>
            </a:r>
          </a:p>
          <a:p>
            <a:r>
              <a:rPr lang="en-US" b="1" dirty="0">
                <a:solidFill>
                  <a:srgbClr val="000000"/>
                </a:solidFill>
                <a:latin typeface="Tahoma" pitchFamily="34" charset="0"/>
                <a:cs typeface="Times New Roman" pitchFamily="18" charset="0"/>
              </a:rPr>
              <a:t>SPEAKER - the narrator of a poem.</a:t>
            </a:r>
          </a:p>
          <a:p>
            <a:r>
              <a:rPr lang="en-US" b="1" dirty="0">
                <a:solidFill>
                  <a:srgbClr val="000000"/>
                </a:solidFill>
                <a:latin typeface="Tahoma" pitchFamily="34" charset="0"/>
                <a:cs typeface="Times New Roman" pitchFamily="18" charset="0"/>
              </a:rPr>
              <a:t>LINE - A line of the poem.</a:t>
            </a:r>
          </a:p>
          <a:p>
            <a:r>
              <a:rPr lang="en-US" b="1" dirty="0">
                <a:solidFill>
                  <a:srgbClr val="000000"/>
                </a:solidFill>
                <a:latin typeface="Tahoma" pitchFamily="34" charset="0"/>
                <a:cs typeface="Times New Roman" pitchFamily="18" charset="0"/>
              </a:rPr>
              <a:t>STANZA – A paragraph in a poem.</a:t>
            </a:r>
          </a:p>
          <a:p>
            <a:r>
              <a:rPr lang="en-US" b="1" dirty="0">
                <a:solidFill>
                  <a:srgbClr val="000000"/>
                </a:solidFill>
                <a:latin typeface="Tahoma" pitchFamily="34" charset="0"/>
                <a:cs typeface="Times New Roman" pitchFamily="18" charset="0"/>
              </a:rPr>
              <a:t>FORM - The appearance of the words on the page.</a:t>
            </a:r>
          </a:p>
          <a:p>
            <a:r>
              <a:rPr lang="en-US" b="1" dirty="0">
                <a:solidFill>
                  <a:srgbClr val="000000"/>
                </a:solidFill>
                <a:latin typeface="Tahoma" pitchFamily="34" charset="0"/>
                <a:cs typeface="Times New Roman" pitchFamily="18" charset="0"/>
              </a:rPr>
              <a:t>IMAGERY </a:t>
            </a:r>
            <a:r>
              <a:rPr lang="en-US" b="1" dirty="0" smtClean="0">
                <a:solidFill>
                  <a:srgbClr val="000000"/>
                </a:solidFill>
                <a:latin typeface="Tahoma" pitchFamily="34" charset="0"/>
                <a:cs typeface="Times New Roman" pitchFamily="18" charset="0"/>
              </a:rPr>
              <a:t>– The perceptions caused by reading - like </a:t>
            </a:r>
            <a:r>
              <a:rPr lang="en-US" b="1" dirty="0">
                <a:solidFill>
                  <a:srgbClr val="000000"/>
                </a:solidFill>
                <a:latin typeface="Tahoma" pitchFamily="34" charset="0"/>
                <a:cs typeface="Times New Roman" pitchFamily="18" charset="0"/>
              </a:rPr>
              <a:t>sights, sounds, tastes, or tactile sensations. </a:t>
            </a:r>
          </a:p>
          <a:p>
            <a:endParaRPr lang="en-US" b="1" dirty="0">
              <a:solidFill>
                <a:srgbClr val="000000"/>
              </a:solidFill>
              <a:latin typeface="Tahoma" pitchFamily="34" charset="0"/>
              <a:cs typeface="Times New Roman" pitchFamily="18" charset="0"/>
            </a:endParaRPr>
          </a:p>
        </p:txBody>
      </p:sp>
      <p:pic>
        <p:nvPicPr>
          <p:cNvPr id="14339" name="Picture 7" descr="C:\GREENSPAN\website\websitetemplates\html\images\humanities\Tanglewood Tales\Queen Telephass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7600" y="304800"/>
            <a:ext cx="1905000" cy="1828800"/>
          </a:xfrm>
          <a:prstGeom prst="rect">
            <a:avLst/>
          </a:prstGeom>
          <a:noFill/>
          <a:ln w="101600">
            <a:solidFill>
              <a:srgbClr val="FFFF99"/>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66FFFF"/>
            </a:gs>
            <a:gs pos="100000">
              <a:srgbClr val="FFFF66"/>
            </a:gs>
          </a:gsLst>
          <a:lin ang="5400000" scaled="1"/>
        </a:gradFill>
        <a:effectLst/>
      </p:bgPr>
    </p:bg>
    <p:spTree>
      <p:nvGrpSpPr>
        <p:cNvPr id="1" name=""/>
        <p:cNvGrpSpPr/>
        <p:nvPr/>
      </p:nvGrpSpPr>
      <p:grpSpPr>
        <a:xfrm>
          <a:off x="0" y="0"/>
          <a:ext cx="0" cy="0"/>
          <a:chOff x="0" y="0"/>
          <a:chExt cx="0" cy="0"/>
        </a:xfrm>
      </p:grpSpPr>
      <p:sp>
        <p:nvSpPr>
          <p:cNvPr id="15362" name="Text Box 2"/>
          <p:cNvSpPr txBox="1">
            <a:spLocks noChangeArrowheads="1"/>
          </p:cNvSpPr>
          <p:nvPr/>
        </p:nvSpPr>
        <p:spPr bwMode="auto">
          <a:xfrm>
            <a:off x="609600" y="1635125"/>
            <a:ext cx="8077200" cy="3908762"/>
          </a:xfrm>
          <a:prstGeom prst="rect">
            <a:avLst/>
          </a:prstGeom>
          <a:solidFill>
            <a:srgbClr val="FFFF66"/>
          </a:solidFill>
          <a:ln>
            <a:noFill/>
          </a:ln>
          <a:effectLst/>
          <a:extLst>
            <a:ext uri="{91240B29-F687-4F45-9708-019B960494DF}">
              <a14:hiddenLine xmlns:a14="http://schemas.microsoft.com/office/drawing/2010/main" w="158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600" b="1" dirty="0">
                <a:solidFill>
                  <a:srgbClr val="000080"/>
                </a:solidFill>
                <a:latin typeface="Tahoma" pitchFamily="34" charset="0"/>
                <a:cs typeface="Times New Roman" pitchFamily="18" charset="0"/>
              </a:rPr>
              <a:t/>
            </a:r>
            <a:br>
              <a:rPr lang="en-US" sz="1600" b="1" dirty="0">
                <a:solidFill>
                  <a:srgbClr val="000080"/>
                </a:solidFill>
                <a:latin typeface="Tahoma" pitchFamily="34" charset="0"/>
                <a:cs typeface="Times New Roman" pitchFamily="18" charset="0"/>
              </a:rPr>
            </a:br>
            <a:endParaRPr lang="en-US" sz="1600" b="1" dirty="0">
              <a:solidFill>
                <a:srgbClr val="000080"/>
              </a:solidFill>
              <a:latin typeface="Tahoma" pitchFamily="34" charset="0"/>
              <a:cs typeface="Times New Roman" pitchFamily="18" charset="0"/>
            </a:endParaRPr>
          </a:p>
          <a:p>
            <a:endParaRPr lang="en-US" b="1" dirty="0">
              <a:solidFill>
                <a:srgbClr val="000000"/>
              </a:solidFill>
              <a:latin typeface="Tahoma" pitchFamily="34" charset="0"/>
              <a:cs typeface="Times New Roman" pitchFamily="18" charset="0"/>
            </a:endParaRPr>
          </a:p>
          <a:p>
            <a:r>
              <a:rPr lang="en-US" b="1" dirty="0">
                <a:solidFill>
                  <a:srgbClr val="000000"/>
                </a:solidFill>
                <a:latin typeface="Tahoma" pitchFamily="34" charset="0"/>
                <a:cs typeface="Times New Roman" pitchFamily="18" charset="0"/>
              </a:rPr>
              <a:t>METAPHOR - A direct comparison of two things;</a:t>
            </a:r>
          </a:p>
          <a:p>
            <a:r>
              <a:rPr lang="en-US" b="1" dirty="0">
                <a:solidFill>
                  <a:srgbClr val="000000"/>
                </a:solidFill>
                <a:latin typeface="Tahoma" pitchFamily="34" charset="0"/>
                <a:cs typeface="Times New Roman" pitchFamily="18" charset="0"/>
              </a:rPr>
              <a:t>     Juliet is the Sun, and I am moon.</a:t>
            </a:r>
          </a:p>
          <a:p>
            <a:r>
              <a:rPr lang="en-US" b="1" dirty="0">
                <a:solidFill>
                  <a:srgbClr val="000000"/>
                </a:solidFill>
                <a:latin typeface="Tahoma" pitchFamily="34" charset="0"/>
                <a:cs typeface="Times New Roman" pitchFamily="18" charset="0"/>
              </a:rPr>
              <a:t>SIMILE – An indirect comparison </a:t>
            </a:r>
            <a:r>
              <a:rPr lang="en-US" b="1" dirty="0" smtClean="0">
                <a:solidFill>
                  <a:srgbClr val="000000"/>
                </a:solidFill>
                <a:latin typeface="Tahoma" pitchFamily="34" charset="0"/>
                <a:cs typeface="Times New Roman" pitchFamily="18" charset="0"/>
              </a:rPr>
              <a:t>of things; </a:t>
            </a:r>
            <a:br>
              <a:rPr lang="en-US" b="1" dirty="0" smtClean="0">
                <a:solidFill>
                  <a:srgbClr val="000000"/>
                </a:solidFill>
                <a:latin typeface="Tahoma" pitchFamily="34" charset="0"/>
                <a:cs typeface="Times New Roman" pitchFamily="18" charset="0"/>
              </a:rPr>
            </a:br>
            <a:r>
              <a:rPr lang="en-US" b="1" dirty="0" smtClean="0">
                <a:solidFill>
                  <a:srgbClr val="000000"/>
                </a:solidFill>
                <a:latin typeface="Tahoma" pitchFamily="34" charset="0"/>
                <a:cs typeface="Times New Roman" pitchFamily="18" charset="0"/>
              </a:rPr>
              <a:t>Juliet is </a:t>
            </a:r>
            <a:r>
              <a:rPr lang="en-US" b="1" dirty="0">
                <a:solidFill>
                  <a:srgbClr val="000000"/>
                </a:solidFill>
                <a:latin typeface="Tahoma" pitchFamily="34" charset="0"/>
                <a:cs typeface="Times New Roman" pitchFamily="18" charset="0"/>
              </a:rPr>
              <a:t>like the Sun, and I resemble the moon. </a:t>
            </a:r>
          </a:p>
          <a:p>
            <a:r>
              <a:rPr lang="en-US" b="1" dirty="0">
                <a:solidFill>
                  <a:srgbClr val="000000"/>
                </a:solidFill>
                <a:latin typeface="Tahoma" pitchFamily="34" charset="0"/>
                <a:cs typeface="Times New Roman" pitchFamily="18" charset="0"/>
              </a:rPr>
              <a:t>HYPERBOLE – Exaggerated figure of speech used to create emphasis; the path went on forever.</a:t>
            </a:r>
          </a:p>
          <a:p>
            <a:r>
              <a:rPr lang="en-US" b="1" dirty="0">
                <a:solidFill>
                  <a:srgbClr val="000000"/>
                </a:solidFill>
                <a:latin typeface="Tahoma" pitchFamily="34" charset="0"/>
                <a:cs typeface="Times New Roman" pitchFamily="18" charset="0"/>
              </a:rPr>
              <a:t>ONOMATOPOEIA - Words that imitate sounds: </a:t>
            </a:r>
            <a:br>
              <a:rPr lang="en-US" b="1" dirty="0">
                <a:solidFill>
                  <a:srgbClr val="000000"/>
                </a:solidFill>
                <a:latin typeface="Tahoma" pitchFamily="34" charset="0"/>
                <a:cs typeface="Times New Roman" pitchFamily="18" charset="0"/>
              </a:rPr>
            </a:br>
            <a:r>
              <a:rPr lang="en-US" b="1" dirty="0">
                <a:solidFill>
                  <a:srgbClr val="000000"/>
                </a:solidFill>
                <a:latin typeface="Tahoma" pitchFamily="34" charset="0"/>
                <a:cs typeface="Times New Roman" pitchFamily="18" charset="0"/>
              </a:rPr>
              <a:t>Buzz , oink, meow, roar, zip, and zap.</a:t>
            </a:r>
          </a:p>
        </p:txBody>
      </p:sp>
      <p:pic>
        <p:nvPicPr>
          <p:cNvPr id="15363" name="Picture 3" descr="C:\GREENSPAN\website\websitetemplates\html\images\humanities\Tanglewood Tales\Queen Telephass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7600" y="304800"/>
            <a:ext cx="1905000" cy="1828800"/>
          </a:xfrm>
          <a:prstGeom prst="rect">
            <a:avLst/>
          </a:prstGeom>
          <a:noFill/>
          <a:ln w="101600">
            <a:solidFill>
              <a:srgbClr val="FFFF66"/>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66FFFF"/>
            </a:gs>
            <a:gs pos="100000">
              <a:srgbClr val="FFFF66"/>
            </a:gs>
          </a:gsLst>
          <a:lin ang="5400000" scaled="1"/>
        </a:gradFill>
        <a:effectLst/>
      </p:bgPr>
    </p:bg>
    <p:spTree>
      <p:nvGrpSpPr>
        <p:cNvPr id="1" name=""/>
        <p:cNvGrpSpPr/>
        <p:nvPr/>
      </p:nvGrpSpPr>
      <p:grpSpPr>
        <a:xfrm>
          <a:off x="0" y="0"/>
          <a:ext cx="0" cy="0"/>
          <a:chOff x="0" y="0"/>
          <a:chExt cx="0" cy="0"/>
        </a:xfrm>
      </p:grpSpPr>
      <p:sp>
        <p:nvSpPr>
          <p:cNvPr id="16386" name="Text Box 2"/>
          <p:cNvSpPr txBox="1">
            <a:spLocks noChangeArrowheads="1"/>
          </p:cNvSpPr>
          <p:nvPr/>
        </p:nvSpPr>
        <p:spPr bwMode="auto">
          <a:xfrm>
            <a:off x="228600" y="1676400"/>
            <a:ext cx="8610600" cy="4278094"/>
          </a:xfrm>
          <a:prstGeom prst="rect">
            <a:avLst/>
          </a:prstGeom>
          <a:solidFill>
            <a:srgbClr val="FFFF66"/>
          </a:solidFill>
          <a:ln>
            <a:noFill/>
          </a:ln>
          <a:effectLst/>
          <a:extLst>
            <a:ext uri="{91240B29-F687-4F45-9708-019B960494DF}">
              <a14:hiddenLine xmlns:a14="http://schemas.microsoft.com/office/drawing/2010/main" w="158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600" b="1" dirty="0">
                <a:solidFill>
                  <a:srgbClr val="000080"/>
                </a:solidFill>
                <a:latin typeface="Tahoma" pitchFamily="34" charset="0"/>
                <a:cs typeface="Times New Roman" pitchFamily="18" charset="0"/>
              </a:rPr>
              <a:t/>
            </a:r>
            <a:br>
              <a:rPr lang="en-US" sz="1600" b="1" dirty="0">
                <a:solidFill>
                  <a:srgbClr val="000080"/>
                </a:solidFill>
                <a:latin typeface="Tahoma" pitchFamily="34" charset="0"/>
                <a:cs typeface="Times New Roman" pitchFamily="18" charset="0"/>
              </a:rPr>
            </a:br>
            <a:endParaRPr lang="en-US" sz="1600" b="1" dirty="0">
              <a:solidFill>
                <a:srgbClr val="000080"/>
              </a:solidFill>
              <a:latin typeface="Tahoma" pitchFamily="34" charset="0"/>
              <a:cs typeface="Times New Roman" pitchFamily="18" charset="0"/>
            </a:endParaRPr>
          </a:p>
          <a:p>
            <a:endParaRPr lang="en-US" b="1" dirty="0">
              <a:solidFill>
                <a:srgbClr val="000000"/>
              </a:solidFill>
              <a:latin typeface="Tahoma" pitchFamily="34" charset="0"/>
              <a:cs typeface="Times New Roman" pitchFamily="18" charset="0"/>
            </a:endParaRPr>
          </a:p>
          <a:p>
            <a:r>
              <a:rPr lang="en-US" b="1" dirty="0">
                <a:solidFill>
                  <a:srgbClr val="000000"/>
                </a:solidFill>
                <a:latin typeface="Tahoma" pitchFamily="34" charset="0"/>
                <a:cs typeface="Times New Roman" pitchFamily="18" charset="0"/>
              </a:rPr>
              <a:t>PERSONIFICATION - Giving </a:t>
            </a:r>
            <a:r>
              <a:rPr lang="en-US" b="1" dirty="0" smtClean="0">
                <a:solidFill>
                  <a:srgbClr val="000000"/>
                </a:solidFill>
                <a:latin typeface="Tahoma" pitchFamily="34" charset="0"/>
                <a:cs typeface="Times New Roman" pitchFamily="18" charset="0"/>
              </a:rPr>
              <a:t>anthropomorphic </a:t>
            </a:r>
            <a:r>
              <a:rPr lang="en-US" dirty="0" smtClean="0">
                <a:solidFill>
                  <a:srgbClr val="000000"/>
                </a:solidFill>
                <a:latin typeface="Tahoma" pitchFamily="34" charset="0"/>
                <a:cs typeface="Times New Roman" pitchFamily="18" charset="0"/>
              </a:rPr>
              <a:t>(human) </a:t>
            </a:r>
            <a:r>
              <a:rPr lang="en-US" b="1" dirty="0" smtClean="0">
                <a:solidFill>
                  <a:srgbClr val="000000"/>
                </a:solidFill>
                <a:latin typeface="Tahoma" pitchFamily="34" charset="0"/>
                <a:cs typeface="Times New Roman" pitchFamily="18" charset="0"/>
              </a:rPr>
              <a:t>qualities </a:t>
            </a:r>
            <a:r>
              <a:rPr lang="en-US" b="1" dirty="0">
                <a:solidFill>
                  <a:srgbClr val="000000"/>
                </a:solidFill>
                <a:latin typeface="Tahoma" pitchFamily="34" charset="0"/>
                <a:cs typeface="Times New Roman" pitchFamily="18" charset="0"/>
              </a:rPr>
              <a:t>to animals or inanimate </a:t>
            </a:r>
            <a:r>
              <a:rPr lang="en-US" b="1" dirty="0" smtClean="0">
                <a:solidFill>
                  <a:srgbClr val="000000"/>
                </a:solidFill>
                <a:latin typeface="Tahoma" pitchFamily="34" charset="0"/>
                <a:cs typeface="Times New Roman" pitchFamily="18" charset="0"/>
              </a:rPr>
              <a:t>objects: </a:t>
            </a:r>
            <a:r>
              <a:rPr lang="en-US" b="1" dirty="0">
                <a:solidFill>
                  <a:srgbClr val="000000"/>
                </a:solidFill>
                <a:latin typeface="Tahoma" pitchFamily="34" charset="0"/>
                <a:cs typeface="Times New Roman" pitchFamily="18" charset="0"/>
              </a:rPr>
              <a:t/>
            </a:r>
            <a:br>
              <a:rPr lang="en-US" b="1" dirty="0">
                <a:solidFill>
                  <a:srgbClr val="000000"/>
                </a:solidFill>
                <a:latin typeface="Tahoma" pitchFamily="34" charset="0"/>
                <a:cs typeface="Times New Roman" pitchFamily="18" charset="0"/>
              </a:rPr>
            </a:br>
            <a:r>
              <a:rPr lang="en-US" b="1" dirty="0">
                <a:solidFill>
                  <a:srgbClr val="000000"/>
                </a:solidFill>
                <a:latin typeface="Tahoma" pitchFamily="34" charset="0"/>
                <a:cs typeface="Times New Roman" pitchFamily="18" charset="0"/>
              </a:rPr>
              <a:t>“Arise fair sun, and kill the envious moon.”</a:t>
            </a:r>
          </a:p>
          <a:p>
            <a:r>
              <a:rPr lang="en-US" b="1" dirty="0">
                <a:solidFill>
                  <a:srgbClr val="000000"/>
                </a:solidFill>
                <a:latin typeface="Tahoma" pitchFamily="34" charset="0"/>
                <a:cs typeface="Times New Roman" pitchFamily="18" charset="0"/>
              </a:rPr>
              <a:t>REVERSE PERSONIFICATION - Giving inanimate or  animal qualities to people:</a:t>
            </a:r>
          </a:p>
          <a:p>
            <a:r>
              <a:rPr lang="en-US" b="1" dirty="0">
                <a:solidFill>
                  <a:srgbClr val="000000"/>
                </a:solidFill>
                <a:latin typeface="Tahoma" pitchFamily="34" charset="0"/>
                <a:cs typeface="Times New Roman" pitchFamily="18" charset="0"/>
              </a:rPr>
              <a:t>	I am the sky. I am the birds that fly.</a:t>
            </a:r>
          </a:p>
          <a:p>
            <a:r>
              <a:rPr lang="en-US" b="1" dirty="0">
                <a:solidFill>
                  <a:srgbClr val="000000"/>
                </a:solidFill>
                <a:latin typeface="Tahoma" pitchFamily="34" charset="0"/>
                <a:cs typeface="Times New Roman" pitchFamily="18" charset="0"/>
              </a:rPr>
              <a:t>ANASTROPHE - Inversion of normal word order: </a:t>
            </a:r>
          </a:p>
          <a:p>
            <a:r>
              <a:rPr lang="en-US" b="1" dirty="0">
                <a:solidFill>
                  <a:srgbClr val="000000"/>
                </a:solidFill>
                <a:latin typeface="Tahoma" pitchFamily="34" charset="0"/>
                <a:cs typeface="Times New Roman" pitchFamily="18" charset="0"/>
              </a:rPr>
              <a:t>	Truly wonderful the mind of a child is. Yoda </a:t>
            </a:r>
          </a:p>
          <a:p>
            <a:endParaRPr lang="en-US" b="1" dirty="0">
              <a:solidFill>
                <a:srgbClr val="000000"/>
              </a:solidFill>
              <a:latin typeface="Tahoma" pitchFamily="34" charset="0"/>
              <a:cs typeface="Times New Roman" pitchFamily="18" charset="0"/>
            </a:endParaRPr>
          </a:p>
        </p:txBody>
      </p:sp>
      <p:pic>
        <p:nvPicPr>
          <p:cNvPr id="16387" name="Picture 3" descr="C:\GREENSPAN\website\websitetemplates\html\images\humanities\Tanglewood Tales\Queen Telephass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7600" y="304800"/>
            <a:ext cx="1905000" cy="1828800"/>
          </a:xfrm>
          <a:prstGeom prst="rect">
            <a:avLst/>
          </a:prstGeom>
          <a:noFill/>
          <a:ln w="101600">
            <a:solidFill>
              <a:srgbClr val="FFFF66"/>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7410" name="Picture 1029" descr="C:\GREENSPAN\website\websitetemplates\html\images\humanities\Tanglewood Tales\Circ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52400"/>
            <a:ext cx="6248400" cy="520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Text Box 1027"/>
          <p:cNvSpPr txBox="1">
            <a:spLocks noChangeArrowheads="1"/>
          </p:cNvSpPr>
          <p:nvPr/>
        </p:nvSpPr>
        <p:spPr bwMode="auto">
          <a:xfrm>
            <a:off x="0" y="4940300"/>
            <a:ext cx="9144000" cy="1917700"/>
          </a:xfrm>
          <a:prstGeom prst="rect">
            <a:avLst/>
          </a:prstGeom>
          <a:noFill/>
          <a:ln>
            <a:noFill/>
          </a:ln>
          <a:effectLst/>
          <a:extLst>
            <a:ext uri="{909E8E84-426E-40DD-AFC4-6F175D3DCCD1}">
              <a14:hiddenFill xmlns:a14="http://schemas.microsoft.com/office/drawing/2010/main">
                <a:solidFill>
                  <a:srgbClr val="CC9900"/>
                </a:solidFill>
              </a14:hiddenFill>
            </a:ext>
            <a:ext uri="{91240B29-F687-4F45-9708-019B960494DF}">
              <a14:hiddenLine xmlns:a14="http://schemas.microsoft.com/office/drawing/2010/main" w="158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n-US" b="1">
                <a:solidFill>
                  <a:srgbClr val="000000"/>
                </a:solidFill>
                <a:latin typeface="Tahoma" pitchFamily="34" charset="0"/>
                <a:cs typeface="Times New Roman" pitchFamily="18" charset="0"/>
              </a:rPr>
              <a:t>As I was sitting in my chair,</a:t>
            </a:r>
          </a:p>
          <a:p>
            <a:pPr algn="ctr"/>
            <a:r>
              <a:rPr lang="en-US" b="1">
                <a:solidFill>
                  <a:srgbClr val="000000"/>
                </a:solidFill>
                <a:latin typeface="Tahoma" pitchFamily="34" charset="0"/>
                <a:cs typeface="Times New Roman" pitchFamily="18" charset="0"/>
              </a:rPr>
              <a:t>I knew the bottom wasn't there,</a:t>
            </a:r>
          </a:p>
          <a:p>
            <a:pPr algn="ctr"/>
            <a:r>
              <a:rPr lang="en-US" b="1">
                <a:solidFill>
                  <a:srgbClr val="000000"/>
                </a:solidFill>
                <a:latin typeface="Tahoma" pitchFamily="34" charset="0"/>
                <a:cs typeface="Times New Roman" pitchFamily="18" charset="0"/>
              </a:rPr>
              <a:t>Nor legs nor back, but I just sat,</a:t>
            </a:r>
          </a:p>
          <a:p>
            <a:pPr algn="ctr"/>
            <a:r>
              <a:rPr lang="en-US" b="1">
                <a:solidFill>
                  <a:srgbClr val="000000"/>
                </a:solidFill>
                <a:latin typeface="Tahoma" pitchFamily="34" charset="0"/>
                <a:cs typeface="Times New Roman" pitchFamily="18" charset="0"/>
              </a:rPr>
              <a:t>Ignoring little things like that.</a:t>
            </a:r>
          </a:p>
          <a:p>
            <a:endParaRPr lang="en-US" b="1">
              <a:solidFill>
                <a:srgbClr val="000000"/>
              </a:solidFill>
              <a:latin typeface="Tahoma" pitchFamily="34" charset="0"/>
              <a:cs typeface="Times New Roman" pitchFamily="18" charset="0"/>
            </a:endParaRPr>
          </a:p>
        </p:txBody>
      </p:sp>
      <p:sp>
        <p:nvSpPr>
          <p:cNvPr id="17412" name="Text Box 1028"/>
          <p:cNvSpPr txBox="1">
            <a:spLocks noChangeArrowheads="1"/>
          </p:cNvSpPr>
          <p:nvPr/>
        </p:nvSpPr>
        <p:spPr bwMode="auto">
          <a:xfrm>
            <a:off x="1905000" y="457200"/>
            <a:ext cx="6858000" cy="457200"/>
          </a:xfrm>
          <a:prstGeom prst="rect">
            <a:avLst/>
          </a:prstGeom>
          <a:noFill/>
          <a:ln>
            <a:noFill/>
          </a:ln>
          <a:effectLst/>
          <a:extLst>
            <a:ext uri="{909E8E84-426E-40DD-AFC4-6F175D3DCCD1}">
              <a14:hiddenFill xmlns:a14="http://schemas.microsoft.com/office/drawing/2010/main">
                <a:solidFill>
                  <a:srgbClr val="CC9900"/>
                </a:solidFill>
              </a14:hiddenFill>
            </a:ext>
            <a:ext uri="{91240B29-F687-4F45-9708-019B960494DF}">
              <a14:hiddenLine xmlns:a14="http://schemas.microsoft.com/office/drawing/2010/main" w="158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r>
              <a:rPr lang="en-US" b="1">
                <a:solidFill>
                  <a:schemeClr val="bg1"/>
                </a:solidFill>
                <a:latin typeface="Tahoma" pitchFamily="34" charset="0"/>
                <a:cs typeface="Times New Roman" pitchFamily="18" charset="0"/>
              </a:rPr>
              <a:t>STANZA - a paragraph or</a:t>
            </a:r>
            <a:r>
              <a:rPr lang="en-US" b="1">
                <a:solidFill>
                  <a:srgbClr val="000000"/>
                </a:solidFill>
                <a:latin typeface="Tahoma" pitchFamily="34" charset="0"/>
                <a:cs typeface="Times New Roman" pitchFamily="18" charset="0"/>
              </a:rPr>
              <a:t>  group of lines.</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5E4700"/>
            </a:gs>
            <a:gs pos="100000">
              <a:srgbClr val="CC9900"/>
            </a:gs>
          </a:gsLst>
          <a:lin ang="5400000" scaled="1"/>
        </a:gradFill>
        <a:effectLst/>
      </p:bgPr>
    </p:bg>
    <p:spTree>
      <p:nvGrpSpPr>
        <p:cNvPr id="1" name=""/>
        <p:cNvGrpSpPr/>
        <p:nvPr/>
      </p:nvGrpSpPr>
      <p:grpSpPr>
        <a:xfrm>
          <a:off x="0" y="0"/>
          <a:ext cx="0" cy="0"/>
          <a:chOff x="0" y="0"/>
          <a:chExt cx="0" cy="0"/>
        </a:xfrm>
      </p:grpSpPr>
      <p:pic>
        <p:nvPicPr>
          <p:cNvPr id="18434" name="Picture 4" descr="C:\GREENSPAN\website\websitetemplates\html\images\humanities\Tanglewood Tales\titl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5" name="Text Box 5"/>
          <p:cNvSpPr txBox="1">
            <a:spLocks noChangeArrowheads="1"/>
          </p:cNvSpPr>
          <p:nvPr/>
        </p:nvSpPr>
        <p:spPr bwMode="auto">
          <a:xfrm>
            <a:off x="2133600" y="3810000"/>
            <a:ext cx="5105400" cy="457200"/>
          </a:xfrm>
          <a:prstGeom prst="rect">
            <a:avLst/>
          </a:prstGeom>
          <a:solidFill>
            <a:srgbClr val="FBF5E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t>                                                                   </a:t>
            </a:r>
          </a:p>
        </p:txBody>
      </p:sp>
      <p:sp>
        <p:nvSpPr>
          <p:cNvPr id="18436" name="Text Box 2"/>
          <p:cNvSpPr txBox="1">
            <a:spLocks noChangeArrowheads="1"/>
          </p:cNvSpPr>
          <p:nvPr/>
        </p:nvSpPr>
        <p:spPr bwMode="auto">
          <a:xfrm>
            <a:off x="1066800" y="457200"/>
            <a:ext cx="7239000" cy="3409950"/>
          </a:xfrm>
          <a:prstGeom prst="rect">
            <a:avLst/>
          </a:prstGeom>
          <a:solidFill>
            <a:srgbClr val="FCF8E6"/>
          </a:solidFill>
          <a:ln>
            <a:noFill/>
          </a:ln>
          <a:effectLst/>
          <a:extLst>
            <a:ext uri="{91240B29-F687-4F45-9708-019B960494DF}">
              <a14:hiddenLine xmlns:a14="http://schemas.microsoft.com/office/drawing/2010/main" w="158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sz="1600" b="1">
              <a:solidFill>
                <a:srgbClr val="000080"/>
              </a:solidFill>
              <a:latin typeface="Tahoma" pitchFamily="34" charset="0"/>
              <a:cs typeface="Times New Roman" pitchFamily="18" charset="0"/>
            </a:endParaRPr>
          </a:p>
          <a:p>
            <a:pPr algn="ctr"/>
            <a:r>
              <a:rPr lang="en-US" b="1">
                <a:solidFill>
                  <a:srgbClr val="000000"/>
                </a:solidFill>
                <a:latin typeface="Tahoma" pitchFamily="34" charset="0"/>
                <a:cs typeface="Times New Roman" pitchFamily="18" charset="0"/>
              </a:rPr>
              <a:t>TYPES OF STANZA</a:t>
            </a:r>
          </a:p>
          <a:p>
            <a:r>
              <a:rPr lang="en-US" sz="1000" b="1">
                <a:solidFill>
                  <a:srgbClr val="000000"/>
                </a:solidFill>
                <a:latin typeface="Tahoma" pitchFamily="34" charset="0"/>
                <a:cs typeface="Times New Roman" pitchFamily="18" charset="0"/>
              </a:rPr>
              <a:t> </a:t>
            </a:r>
          </a:p>
          <a:p>
            <a:pPr algn="ctr"/>
            <a:r>
              <a:rPr lang="en-US" b="1">
                <a:solidFill>
                  <a:srgbClr val="000000"/>
                </a:solidFill>
                <a:latin typeface="Tahoma" pitchFamily="34" charset="0"/>
                <a:cs typeface="Times New Roman" pitchFamily="18" charset="0"/>
              </a:rPr>
              <a:t>Couplet            -           2 lines</a:t>
            </a:r>
          </a:p>
          <a:p>
            <a:pPr algn="ctr"/>
            <a:r>
              <a:rPr lang="en-US" b="1">
                <a:solidFill>
                  <a:srgbClr val="000000"/>
                </a:solidFill>
                <a:latin typeface="Tahoma" pitchFamily="34" charset="0"/>
                <a:cs typeface="Times New Roman" pitchFamily="18" charset="0"/>
              </a:rPr>
              <a:t>Triplet              -           3 lines</a:t>
            </a:r>
          </a:p>
          <a:p>
            <a:pPr algn="ctr"/>
            <a:r>
              <a:rPr lang="en-US" b="1">
                <a:solidFill>
                  <a:srgbClr val="000000"/>
                </a:solidFill>
                <a:latin typeface="Tahoma" pitchFamily="34" charset="0"/>
                <a:cs typeface="Times New Roman" pitchFamily="18" charset="0"/>
              </a:rPr>
              <a:t>Quatrain          -           4 lines  </a:t>
            </a:r>
          </a:p>
          <a:p>
            <a:pPr algn="ctr"/>
            <a:r>
              <a:rPr lang="en-US" b="1">
                <a:solidFill>
                  <a:srgbClr val="000000"/>
                </a:solidFill>
                <a:latin typeface="Tahoma" pitchFamily="34" charset="0"/>
                <a:cs typeface="Times New Roman" pitchFamily="18" charset="0"/>
              </a:rPr>
              <a:t>Quintet            -           5 lines </a:t>
            </a:r>
          </a:p>
          <a:p>
            <a:pPr algn="ctr"/>
            <a:r>
              <a:rPr lang="en-US" b="1">
                <a:solidFill>
                  <a:srgbClr val="000000"/>
                </a:solidFill>
                <a:latin typeface="Tahoma" pitchFamily="34" charset="0"/>
                <a:cs typeface="Times New Roman" pitchFamily="18" charset="0"/>
              </a:rPr>
              <a:t>Sestet              -           6 lines </a:t>
            </a:r>
          </a:p>
          <a:p>
            <a:pPr algn="ctr"/>
            <a:r>
              <a:rPr lang="en-US" b="1">
                <a:solidFill>
                  <a:srgbClr val="000000"/>
                </a:solidFill>
                <a:latin typeface="Tahoma" pitchFamily="34" charset="0"/>
                <a:cs typeface="Times New Roman" pitchFamily="18" charset="0"/>
              </a:rPr>
              <a:t>Septet              -           7 lines</a:t>
            </a:r>
          </a:p>
          <a:p>
            <a:pPr algn="ctr"/>
            <a:r>
              <a:rPr lang="en-US" b="1">
                <a:solidFill>
                  <a:srgbClr val="000000"/>
                </a:solidFill>
                <a:latin typeface="Tahoma" pitchFamily="34" charset="0"/>
                <a:cs typeface="Times New Roman" pitchFamily="18" charset="0"/>
              </a:rPr>
              <a:t>Octave             -           8 lines</a:t>
            </a:r>
            <a:r>
              <a:rPr lang="en-US" sz="1600" b="1">
                <a:solidFill>
                  <a:srgbClr val="000080"/>
                </a:solidFill>
                <a:latin typeface="Tahoma" pitchFamily="34" charset="0"/>
                <a:cs typeface="Times New Roman" pitchFamily="18" charset="0"/>
              </a:rPr>
              <a:t> </a:t>
            </a:r>
            <a:endParaRPr lang="en-US" sz="1000" b="1">
              <a:solidFill>
                <a:srgbClr val="000000"/>
              </a:solidFill>
              <a:latin typeface="Tahoma" pitchFamily="34" charset="0"/>
              <a:cs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19458" name="Picture 2" descr="C:\GREENSPAN\website\websitetemplates\html\images\humanities\Tanglewood Tales\Hawthorne, Nathaniel 1804-186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FFFF00"/>
                </a:solidFill>
                <a:miter lim="800000"/>
                <a:headEnd/>
                <a:tailEnd/>
              </a14:hiddenLine>
            </a:ext>
          </a:extLst>
        </p:spPr>
      </p:pic>
      <p:sp>
        <p:nvSpPr>
          <p:cNvPr id="19459" name="Text Box 3"/>
          <p:cNvSpPr txBox="1">
            <a:spLocks noChangeArrowheads="1"/>
          </p:cNvSpPr>
          <p:nvPr/>
        </p:nvSpPr>
        <p:spPr bwMode="auto">
          <a:xfrm>
            <a:off x="3352800" y="1676400"/>
            <a:ext cx="4800600" cy="2741613"/>
          </a:xfrm>
          <a:prstGeom prst="rect">
            <a:avLst/>
          </a:prstGeom>
          <a:solidFill>
            <a:schemeClr val="bg1"/>
          </a:solidFill>
          <a:ln>
            <a:noFill/>
          </a:ln>
          <a:effectLst/>
          <a:extLst>
            <a:ext uri="{91240B29-F687-4F45-9708-019B960494DF}">
              <a14:hiddenLine xmlns:a14="http://schemas.microsoft.com/office/drawing/2010/main" w="158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n-US" sz="3200" b="1">
                <a:solidFill>
                  <a:srgbClr val="000000"/>
                </a:solidFill>
                <a:latin typeface="Tahoma" pitchFamily="34" charset="0"/>
                <a:cs typeface="Times New Roman" pitchFamily="18" charset="0"/>
              </a:rPr>
              <a:t>STRUCTURE</a:t>
            </a:r>
          </a:p>
          <a:p>
            <a:pPr algn="ctr"/>
            <a:r>
              <a:rPr lang="en-US" sz="1400" b="1">
                <a:solidFill>
                  <a:srgbClr val="000000"/>
                </a:solidFill>
                <a:latin typeface="Tahoma" pitchFamily="34" charset="0"/>
                <a:cs typeface="Times New Roman" pitchFamily="18" charset="0"/>
              </a:rPr>
              <a:t> </a:t>
            </a:r>
          </a:p>
          <a:p>
            <a:pPr algn="ctr"/>
            <a:r>
              <a:rPr lang="en-US" sz="3200" b="1">
                <a:solidFill>
                  <a:srgbClr val="000000"/>
                </a:solidFill>
                <a:latin typeface="Tahoma" pitchFamily="34" charset="0"/>
                <a:cs typeface="Times New Roman" pitchFamily="18" charset="0"/>
              </a:rPr>
              <a:t>Lines with the same</a:t>
            </a:r>
          </a:p>
          <a:p>
            <a:pPr algn="ctr"/>
            <a:r>
              <a:rPr lang="en-US" sz="3200" b="1">
                <a:solidFill>
                  <a:srgbClr val="000000"/>
                </a:solidFill>
                <a:latin typeface="Tahoma" pitchFamily="34" charset="0"/>
                <a:cs typeface="Times New Roman" pitchFamily="18" charset="0"/>
              </a:rPr>
              <a:t>number of words,</a:t>
            </a:r>
          </a:p>
          <a:p>
            <a:pPr algn="ctr"/>
            <a:r>
              <a:rPr lang="en-US" sz="3200" b="1">
                <a:solidFill>
                  <a:srgbClr val="000000"/>
                </a:solidFill>
                <a:latin typeface="Tahoma" pitchFamily="34" charset="0"/>
                <a:cs typeface="Times New Roman" pitchFamily="18" charset="0"/>
              </a:rPr>
              <a:t>syllables, accents,</a:t>
            </a:r>
          </a:p>
          <a:p>
            <a:pPr algn="ctr"/>
            <a:r>
              <a:rPr lang="en-US" sz="3200" b="1">
                <a:solidFill>
                  <a:srgbClr val="000000"/>
                </a:solidFill>
                <a:latin typeface="Tahoma" pitchFamily="34" charset="0"/>
                <a:cs typeface="Times New Roman" pitchFamily="18" charset="0"/>
              </a:rPr>
              <a:t>rhyme etc.</a:t>
            </a:r>
            <a:r>
              <a:rPr lang="en-US" b="1">
                <a:solidFill>
                  <a:srgbClr val="000000"/>
                </a:solidFill>
                <a:latin typeface="Tahoma" pitchFamily="34" charset="0"/>
                <a:cs typeface="Times New Roman" pitchFamily="18" charset="0"/>
              </a:rPr>
              <a:t>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FFFF66"/>
            </a:gs>
            <a:gs pos="100000">
              <a:srgbClr val="3399FF"/>
            </a:gs>
          </a:gsLst>
          <a:lin ang="5400000" scaled="1"/>
        </a:gradFill>
        <a:effectLst/>
      </p:bgPr>
    </p:bg>
    <p:spTree>
      <p:nvGrpSpPr>
        <p:cNvPr id="1" name=""/>
        <p:cNvGrpSpPr/>
        <p:nvPr/>
      </p:nvGrpSpPr>
      <p:grpSpPr>
        <a:xfrm>
          <a:off x="0" y="0"/>
          <a:ext cx="0" cy="0"/>
          <a:chOff x="0" y="0"/>
          <a:chExt cx="0" cy="0"/>
        </a:xfrm>
      </p:grpSpPr>
      <p:sp>
        <p:nvSpPr>
          <p:cNvPr id="20482" name="Text Box 2"/>
          <p:cNvSpPr txBox="1">
            <a:spLocks noChangeArrowheads="1"/>
          </p:cNvSpPr>
          <p:nvPr/>
        </p:nvSpPr>
        <p:spPr bwMode="auto">
          <a:xfrm>
            <a:off x="609600" y="1828800"/>
            <a:ext cx="8077200" cy="4984750"/>
          </a:xfrm>
          <a:prstGeom prst="rect">
            <a:avLst/>
          </a:prstGeom>
          <a:solidFill>
            <a:schemeClr val="bg1"/>
          </a:solidFill>
          <a:ln w="22225">
            <a:solidFill>
              <a:srgbClr val="FFCC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600" b="1">
                <a:solidFill>
                  <a:srgbClr val="000080"/>
                </a:solidFill>
                <a:latin typeface="Tahoma" pitchFamily="34" charset="0"/>
                <a:cs typeface="Times New Roman" pitchFamily="18" charset="0"/>
              </a:rPr>
              <a:t/>
            </a:r>
            <a:br>
              <a:rPr lang="en-US" sz="1600" b="1">
                <a:solidFill>
                  <a:srgbClr val="000080"/>
                </a:solidFill>
                <a:latin typeface="Tahoma" pitchFamily="34" charset="0"/>
                <a:cs typeface="Times New Roman" pitchFamily="18" charset="0"/>
              </a:rPr>
            </a:br>
            <a:endParaRPr lang="en-US" sz="1600" b="1">
              <a:solidFill>
                <a:srgbClr val="000080"/>
              </a:solidFill>
              <a:latin typeface="Tahoma" pitchFamily="34" charset="0"/>
              <a:cs typeface="Times New Roman" pitchFamily="18" charset="0"/>
            </a:endParaRPr>
          </a:p>
          <a:p>
            <a:r>
              <a:rPr lang="en-US" b="1">
                <a:solidFill>
                  <a:srgbClr val="000080"/>
                </a:solidFill>
                <a:latin typeface="Tahoma" pitchFamily="34" charset="0"/>
                <a:cs typeface="Tahoma" pitchFamily="34" charset="0"/>
              </a:rPr>
              <a:t>SOUND STRUCTURE</a:t>
            </a:r>
            <a:endParaRPr lang="en-US" b="1">
              <a:solidFill>
                <a:srgbClr val="1869AC"/>
              </a:solidFill>
              <a:latin typeface="Tahoma" pitchFamily="34" charset="0"/>
              <a:cs typeface="Tahoma" pitchFamily="34" charset="0"/>
            </a:endParaRPr>
          </a:p>
          <a:p>
            <a:r>
              <a:rPr lang="en-US" b="1">
                <a:solidFill>
                  <a:srgbClr val="000080"/>
                </a:solidFill>
                <a:latin typeface="Tahoma" pitchFamily="34" charset="0"/>
                <a:cs typeface="Tahoma" pitchFamily="34" charset="0"/>
              </a:rPr>
              <a:t> </a:t>
            </a:r>
            <a:endParaRPr lang="en-US" b="1">
              <a:solidFill>
                <a:srgbClr val="1869AC"/>
              </a:solidFill>
              <a:latin typeface="Tahoma" pitchFamily="34" charset="0"/>
              <a:cs typeface="Tahoma" pitchFamily="34" charset="0"/>
            </a:endParaRPr>
          </a:p>
          <a:p>
            <a:r>
              <a:rPr lang="en-US" b="1">
                <a:solidFill>
                  <a:srgbClr val="000080"/>
                </a:solidFill>
                <a:latin typeface="Tahoma" pitchFamily="34" charset="0"/>
                <a:cs typeface="Tahoma" pitchFamily="34" charset="0"/>
              </a:rPr>
              <a:t>     Four Types:</a:t>
            </a:r>
            <a:endParaRPr lang="en-US" b="1">
              <a:solidFill>
                <a:srgbClr val="1869AC"/>
              </a:solidFill>
              <a:latin typeface="Tahoma" pitchFamily="34" charset="0"/>
              <a:cs typeface="Tahoma" pitchFamily="34" charset="0"/>
            </a:endParaRPr>
          </a:p>
          <a:p>
            <a:r>
              <a:rPr lang="en-US" b="1">
                <a:solidFill>
                  <a:srgbClr val="000080"/>
                </a:solidFill>
                <a:latin typeface="Tahoma" pitchFamily="34" charset="0"/>
                <a:cs typeface="Tahoma" pitchFamily="34" charset="0"/>
              </a:rPr>
              <a:t>1.  Rhyme – words that sound alike. </a:t>
            </a:r>
            <a:endParaRPr lang="en-US" b="1">
              <a:solidFill>
                <a:srgbClr val="1869AC"/>
              </a:solidFill>
              <a:latin typeface="Tahoma" pitchFamily="34" charset="0"/>
              <a:cs typeface="Tahoma" pitchFamily="34" charset="0"/>
            </a:endParaRPr>
          </a:p>
          <a:p>
            <a:r>
              <a:rPr lang="en-US" b="1">
                <a:solidFill>
                  <a:srgbClr val="000080"/>
                </a:solidFill>
                <a:latin typeface="Tahoma" pitchFamily="34" charset="0"/>
                <a:cs typeface="Tahoma" pitchFamily="34" charset="0"/>
              </a:rPr>
              <a:t>2.  Alliteration – repeating an initial sound: </a:t>
            </a:r>
            <a:r>
              <a:rPr lang="en-US" b="1" u="sng">
                <a:solidFill>
                  <a:srgbClr val="FF0000"/>
                </a:solidFill>
                <a:latin typeface="Tahoma" pitchFamily="34" charset="0"/>
                <a:cs typeface="Tahoma" pitchFamily="34" charset="0"/>
              </a:rPr>
              <a:t>P</a:t>
            </a:r>
            <a:r>
              <a:rPr lang="en-US" b="1">
                <a:solidFill>
                  <a:srgbClr val="000080"/>
                </a:solidFill>
                <a:latin typeface="Tahoma" pitchFamily="34" charset="0"/>
                <a:cs typeface="Tahoma" pitchFamily="34" charset="0"/>
              </a:rPr>
              <a:t>eter   </a:t>
            </a:r>
            <a:r>
              <a:rPr lang="en-US" b="1" u="sng">
                <a:solidFill>
                  <a:srgbClr val="FF0000"/>
                </a:solidFill>
                <a:latin typeface="Tahoma" pitchFamily="34" charset="0"/>
                <a:cs typeface="Tahoma" pitchFamily="34" charset="0"/>
              </a:rPr>
              <a:t>P</a:t>
            </a:r>
            <a:r>
              <a:rPr lang="en-US" b="1">
                <a:solidFill>
                  <a:srgbClr val="000080"/>
                </a:solidFill>
                <a:latin typeface="Tahoma" pitchFamily="34" charset="0"/>
                <a:cs typeface="Tahoma" pitchFamily="34" charset="0"/>
              </a:rPr>
              <a:t>iper </a:t>
            </a:r>
            <a:r>
              <a:rPr lang="en-US" b="1" u="sng">
                <a:solidFill>
                  <a:srgbClr val="FF0000"/>
                </a:solidFill>
                <a:latin typeface="Tahoma" pitchFamily="34" charset="0"/>
                <a:cs typeface="Tahoma" pitchFamily="34" charset="0"/>
              </a:rPr>
              <a:t>p</a:t>
            </a:r>
            <a:r>
              <a:rPr lang="en-US" b="1">
                <a:solidFill>
                  <a:srgbClr val="000080"/>
                </a:solidFill>
                <a:latin typeface="Tahoma" pitchFamily="34" charset="0"/>
                <a:cs typeface="Tahoma" pitchFamily="34" charset="0"/>
              </a:rPr>
              <a:t>icked a </a:t>
            </a:r>
            <a:r>
              <a:rPr lang="en-US" b="1" u="sng">
                <a:solidFill>
                  <a:srgbClr val="FF0000"/>
                </a:solidFill>
                <a:latin typeface="Tahoma" pitchFamily="34" charset="0"/>
                <a:cs typeface="Tahoma" pitchFamily="34" charset="0"/>
              </a:rPr>
              <a:t>p</a:t>
            </a:r>
            <a:r>
              <a:rPr lang="en-US" b="1">
                <a:solidFill>
                  <a:srgbClr val="000080"/>
                </a:solidFill>
                <a:latin typeface="Tahoma" pitchFamily="34" charset="0"/>
                <a:cs typeface="Tahoma" pitchFamily="34" charset="0"/>
              </a:rPr>
              <a:t>eck of </a:t>
            </a:r>
            <a:r>
              <a:rPr lang="en-US" b="1" u="sng">
                <a:solidFill>
                  <a:srgbClr val="FF0000"/>
                </a:solidFill>
                <a:latin typeface="Tahoma" pitchFamily="34" charset="0"/>
                <a:cs typeface="Tahoma" pitchFamily="34" charset="0"/>
              </a:rPr>
              <a:t>p</a:t>
            </a:r>
            <a:r>
              <a:rPr lang="en-US" b="1">
                <a:solidFill>
                  <a:srgbClr val="000080"/>
                </a:solidFill>
                <a:latin typeface="Tahoma" pitchFamily="34" charset="0"/>
                <a:cs typeface="Tahoma" pitchFamily="34" charset="0"/>
              </a:rPr>
              <a:t>ickled </a:t>
            </a:r>
            <a:r>
              <a:rPr lang="en-US" b="1" u="sng">
                <a:solidFill>
                  <a:srgbClr val="FF0000"/>
                </a:solidFill>
                <a:latin typeface="Tahoma" pitchFamily="34" charset="0"/>
                <a:cs typeface="Tahoma" pitchFamily="34" charset="0"/>
              </a:rPr>
              <a:t>p</a:t>
            </a:r>
            <a:r>
              <a:rPr lang="en-US" b="1">
                <a:solidFill>
                  <a:srgbClr val="000080"/>
                </a:solidFill>
                <a:latin typeface="Tahoma" pitchFamily="34" charset="0"/>
                <a:cs typeface="Tahoma" pitchFamily="34" charset="0"/>
              </a:rPr>
              <a:t>eppers.</a:t>
            </a:r>
          </a:p>
          <a:p>
            <a:r>
              <a:rPr lang="en-US" b="1">
                <a:solidFill>
                  <a:srgbClr val="000080"/>
                </a:solidFill>
                <a:latin typeface="Tahoma" pitchFamily="34" charset="0"/>
                <a:cs typeface="Tahoma" pitchFamily="34" charset="0"/>
              </a:rPr>
              <a:t>3.  Assonance – uses similar vowels: In X</a:t>
            </a:r>
            <a:r>
              <a:rPr lang="en-US" b="1" u="sng">
                <a:solidFill>
                  <a:srgbClr val="FF0000"/>
                </a:solidFill>
                <a:latin typeface="Tahoma" pitchFamily="34" charset="0"/>
                <a:cs typeface="Tahoma" pitchFamily="34" charset="0"/>
              </a:rPr>
              <a:t>a</a:t>
            </a:r>
            <a:r>
              <a:rPr lang="en-US" b="1">
                <a:solidFill>
                  <a:srgbClr val="000080"/>
                </a:solidFill>
                <a:latin typeface="Tahoma" pitchFamily="34" charset="0"/>
                <a:cs typeface="Tahoma" pitchFamily="34" charset="0"/>
              </a:rPr>
              <a:t>n</a:t>
            </a:r>
            <a:r>
              <a:rPr lang="en-US" b="1" u="sng">
                <a:solidFill>
                  <a:srgbClr val="FF0000"/>
                </a:solidFill>
                <a:latin typeface="Tahoma" pitchFamily="34" charset="0"/>
                <a:cs typeface="Tahoma" pitchFamily="34" charset="0"/>
              </a:rPr>
              <a:t>a</a:t>
            </a:r>
            <a:r>
              <a:rPr lang="en-US" b="1">
                <a:solidFill>
                  <a:srgbClr val="000080"/>
                </a:solidFill>
                <a:latin typeface="Tahoma" pitchFamily="34" charset="0"/>
                <a:cs typeface="Tahoma" pitchFamily="34" charset="0"/>
              </a:rPr>
              <a:t>du did Kubl</a:t>
            </a:r>
            <a:r>
              <a:rPr lang="en-US" b="1" u="sng">
                <a:solidFill>
                  <a:srgbClr val="FF0000"/>
                </a:solidFill>
                <a:latin typeface="Tahoma" pitchFamily="34" charset="0"/>
                <a:cs typeface="Tahoma" pitchFamily="34" charset="0"/>
              </a:rPr>
              <a:t>a</a:t>
            </a:r>
            <a:r>
              <a:rPr lang="en-US" b="1">
                <a:solidFill>
                  <a:srgbClr val="000080"/>
                </a:solidFill>
                <a:latin typeface="Tahoma" pitchFamily="34" charset="0"/>
                <a:cs typeface="Tahoma" pitchFamily="34" charset="0"/>
              </a:rPr>
              <a:t> Kh</a:t>
            </a:r>
            <a:r>
              <a:rPr lang="en-US" b="1" u="sng">
                <a:solidFill>
                  <a:srgbClr val="FF0000"/>
                </a:solidFill>
                <a:latin typeface="Tahoma" pitchFamily="34" charset="0"/>
                <a:cs typeface="Tahoma" pitchFamily="34" charset="0"/>
              </a:rPr>
              <a:t>a</a:t>
            </a:r>
            <a:r>
              <a:rPr lang="en-US" b="1">
                <a:solidFill>
                  <a:srgbClr val="000080"/>
                </a:solidFill>
                <a:latin typeface="Tahoma" pitchFamily="34" charset="0"/>
                <a:cs typeface="Tahoma" pitchFamily="34" charset="0"/>
              </a:rPr>
              <a:t>n - by Coleridge</a:t>
            </a:r>
            <a:br>
              <a:rPr lang="en-US" b="1">
                <a:solidFill>
                  <a:srgbClr val="000080"/>
                </a:solidFill>
                <a:latin typeface="Tahoma" pitchFamily="34" charset="0"/>
                <a:cs typeface="Tahoma" pitchFamily="34" charset="0"/>
              </a:rPr>
            </a:br>
            <a:r>
              <a:rPr lang="en-US" b="1">
                <a:solidFill>
                  <a:srgbClr val="000080"/>
                </a:solidFill>
                <a:latin typeface="Tahoma" pitchFamily="34" charset="0"/>
                <a:cs typeface="Tahoma" pitchFamily="34" charset="0"/>
              </a:rPr>
              <a:t>M</a:t>
            </a:r>
            <a:r>
              <a:rPr lang="en-US" b="1" u="sng">
                <a:solidFill>
                  <a:srgbClr val="FF0000"/>
                </a:solidFill>
                <a:latin typeface="Tahoma" pitchFamily="34" charset="0"/>
                <a:cs typeface="Tahoma" pitchFamily="34" charset="0"/>
              </a:rPr>
              <a:t>a</a:t>
            </a:r>
            <a:r>
              <a:rPr lang="en-US" b="1">
                <a:solidFill>
                  <a:srgbClr val="000080"/>
                </a:solidFill>
                <a:latin typeface="Tahoma" pitchFamily="34" charset="0"/>
                <a:cs typeface="Tahoma" pitchFamily="34" charset="0"/>
              </a:rPr>
              <a:t>d as a H</a:t>
            </a:r>
            <a:r>
              <a:rPr lang="en-US" b="1" u="sng">
                <a:solidFill>
                  <a:srgbClr val="FF0000"/>
                </a:solidFill>
                <a:latin typeface="Tahoma" pitchFamily="34" charset="0"/>
                <a:cs typeface="Tahoma" pitchFamily="34" charset="0"/>
              </a:rPr>
              <a:t>a</a:t>
            </a:r>
            <a:r>
              <a:rPr lang="en-US" b="1">
                <a:solidFill>
                  <a:srgbClr val="000080"/>
                </a:solidFill>
                <a:latin typeface="Tahoma" pitchFamily="34" charset="0"/>
                <a:cs typeface="Tahoma" pitchFamily="34" charset="0"/>
              </a:rPr>
              <a:t>tter </a:t>
            </a:r>
          </a:p>
          <a:p>
            <a:r>
              <a:rPr lang="en-US" b="1">
                <a:solidFill>
                  <a:srgbClr val="000080"/>
                </a:solidFill>
                <a:latin typeface="Tahoma" pitchFamily="34" charset="0"/>
                <a:cs typeface="Tahoma" pitchFamily="34" charset="0"/>
              </a:rPr>
              <a:t>4.  Consonance – repeated consonants: </a:t>
            </a:r>
            <a:r>
              <a:rPr lang="en-US" b="1" u="sng">
                <a:solidFill>
                  <a:srgbClr val="FF0000"/>
                </a:solidFill>
                <a:latin typeface="Tahoma" pitchFamily="34" charset="0"/>
                <a:cs typeface="Tahoma" pitchFamily="34" charset="0"/>
              </a:rPr>
              <a:t>S</a:t>
            </a:r>
            <a:r>
              <a:rPr lang="en-US" b="1">
                <a:solidFill>
                  <a:srgbClr val="000080"/>
                </a:solidFill>
                <a:latin typeface="Tahoma" pitchFamily="34" charset="0"/>
                <a:cs typeface="Tahoma" pitchFamily="34" charset="0"/>
              </a:rPr>
              <a:t>u</a:t>
            </a:r>
            <a:r>
              <a:rPr lang="en-US" b="1" u="sng">
                <a:solidFill>
                  <a:srgbClr val="FF0000"/>
                </a:solidFill>
                <a:latin typeface="Tahoma" pitchFamily="34" charset="0"/>
                <a:cs typeface="Tahoma" pitchFamily="34" charset="0"/>
              </a:rPr>
              <a:t>s</a:t>
            </a:r>
            <a:r>
              <a:rPr lang="en-US" b="1">
                <a:solidFill>
                  <a:srgbClr val="000080"/>
                </a:solidFill>
                <a:latin typeface="Tahoma" pitchFamily="34" charset="0"/>
                <a:cs typeface="Tahoma" pitchFamily="34" charset="0"/>
              </a:rPr>
              <a:t>an’</a:t>
            </a:r>
            <a:r>
              <a:rPr lang="en-US" b="1" u="sng">
                <a:solidFill>
                  <a:srgbClr val="FF0000"/>
                </a:solidFill>
                <a:latin typeface="Tahoma" pitchFamily="34" charset="0"/>
                <a:cs typeface="Tahoma" pitchFamily="34" charset="0"/>
              </a:rPr>
              <a:t>s</a:t>
            </a:r>
            <a:r>
              <a:rPr lang="en-US" b="1">
                <a:solidFill>
                  <a:srgbClr val="000080"/>
                </a:solidFill>
                <a:latin typeface="Tahoma" pitchFamily="34" charset="0"/>
                <a:cs typeface="Tahoma" pitchFamily="34" charset="0"/>
              </a:rPr>
              <a:t> Mi</a:t>
            </a:r>
            <a:r>
              <a:rPr lang="en-US" b="1" u="sng">
                <a:solidFill>
                  <a:srgbClr val="FF0000"/>
                </a:solidFill>
                <a:latin typeface="Tahoma" pitchFamily="34" charset="0"/>
                <a:cs typeface="Tahoma" pitchFamily="34" charset="0"/>
              </a:rPr>
              <a:t>ss</a:t>
            </a:r>
            <a:r>
              <a:rPr lang="en-US" b="1">
                <a:solidFill>
                  <a:srgbClr val="000080"/>
                </a:solidFill>
                <a:latin typeface="Tahoma" pitchFamily="34" charset="0"/>
                <a:cs typeface="Tahoma" pitchFamily="34" charset="0"/>
              </a:rPr>
              <a:t>i</a:t>
            </a:r>
            <a:r>
              <a:rPr lang="en-US" b="1" u="sng">
                <a:solidFill>
                  <a:srgbClr val="FF0000"/>
                </a:solidFill>
                <a:latin typeface="Tahoma" pitchFamily="34" charset="0"/>
                <a:cs typeface="Tahoma" pitchFamily="34" charset="0"/>
              </a:rPr>
              <a:t>ss</a:t>
            </a:r>
            <a:r>
              <a:rPr lang="en-US" b="1">
                <a:solidFill>
                  <a:srgbClr val="000080"/>
                </a:solidFill>
                <a:latin typeface="Tahoma" pitchFamily="34" charset="0"/>
                <a:cs typeface="Tahoma" pitchFamily="34" charset="0"/>
              </a:rPr>
              <a:t>ippi </a:t>
            </a:r>
            <a:r>
              <a:rPr lang="en-US" b="1" u="sng">
                <a:solidFill>
                  <a:srgbClr val="FF0000"/>
                </a:solidFill>
                <a:latin typeface="Tahoma" pitchFamily="34" charset="0"/>
                <a:cs typeface="Tahoma" pitchFamily="34" charset="0"/>
              </a:rPr>
              <a:t>S</a:t>
            </a:r>
            <a:r>
              <a:rPr lang="en-US" b="1">
                <a:solidFill>
                  <a:srgbClr val="000080"/>
                </a:solidFill>
                <a:latin typeface="Tahoma" pitchFamily="34" charset="0"/>
                <a:cs typeface="Tahoma" pitchFamily="34" charset="0"/>
              </a:rPr>
              <a:t>ight</a:t>
            </a:r>
            <a:r>
              <a:rPr lang="en-US" b="1" u="sng">
                <a:solidFill>
                  <a:srgbClr val="FF0000"/>
                </a:solidFill>
                <a:latin typeface="Tahoma" pitchFamily="34" charset="0"/>
                <a:cs typeface="Tahoma" pitchFamily="34" charset="0"/>
              </a:rPr>
              <a:t>s</a:t>
            </a:r>
            <a:r>
              <a:rPr lang="en-US" b="1">
                <a:solidFill>
                  <a:srgbClr val="000080"/>
                </a:solidFill>
                <a:latin typeface="Tahoma" pitchFamily="34" charset="0"/>
                <a:cs typeface="Tahoma" pitchFamily="34" charset="0"/>
              </a:rPr>
              <a:t>eeing.</a:t>
            </a:r>
          </a:p>
          <a:p>
            <a:endParaRPr lang="en-US" b="1">
              <a:solidFill>
                <a:srgbClr val="000000"/>
              </a:solidFill>
              <a:latin typeface="Tahoma" pitchFamily="34" charset="0"/>
              <a:cs typeface="Times New Roman" pitchFamily="18" charset="0"/>
            </a:endParaRPr>
          </a:p>
        </p:txBody>
      </p:sp>
      <p:pic>
        <p:nvPicPr>
          <p:cNvPr id="20483" name="Picture 3" descr="C:\GREENSPAN\website\websitetemplates\html\images\humanities\Tanglewood Tales\Queen Telephass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7600" y="304800"/>
            <a:ext cx="1905000" cy="1828800"/>
          </a:xfrm>
          <a:prstGeom prst="rect">
            <a:avLst/>
          </a:prstGeom>
          <a:noFill/>
          <a:ln w="101600">
            <a:solidFill>
              <a:srgbClr val="CC9900"/>
            </a:solidFill>
            <a:miter lim="800000"/>
            <a:headEnd/>
            <a:tailEnd/>
          </a:ln>
          <a:extLst>
            <a:ext uri="{909E8E84-426E-40DD-AFC4-6F175D3DCCD1}">
              <a14:hiddenFill xmlns:a14="http://schemas.microsoft.com/office/drawing/2010/main">
                <a:solidFill>
                  <a:srgbClr val="FFFFFF"/>
                </a:solidFill>
              </a14:hiddenFill>
            </a:ext>
          </a:extLst>
        </p:spPr>
      </p:pic>
      <p:pic>
        <p:nvPicPr>
          <p:cNvPr id="20484" name="Picture 4" descr="C:\GREENSPAN\website\websitetemplates\html\images\humanities\Tanglewood Tales\drawing.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7600" y="304800"/>
            <a:ext cx="1905000" cy="1828800"/>
          </a:xfrm>
          <a:prstGeom prst="rect">
            <a:avLst/>
          </a:prstGeom>
          <a:noFill/>
          <a:ln w="101600">
            <a:solidFill>
              <a:srgbClr val="FFFF66"/>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FFFF66"/>
            </a:gs>
            <a:gs pos="100000">
              <a:srgbClr val="99CCFF"/>
            </a:gs>
          </a:gsLst>
          <a:lin ang="5400000" scaled="1"/>
        </a:gradFill>
        <a:effectLst/>
      </p:bgPr>
    </p:bg>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609600" y="1828800"/>
            <a:ext cx="8077200" cy="4431983"/>
          </a:xfrm>
          <a:prstGeom prst="rect">
            <a:avLst/>
          </a:prstGeom>
          <a:solidFill>
            <a:schemeClr val="bg1"/>
          </a:solidFill>
          <a:ln w="22225">
            <a:solidFill>
              <a:srgbClr val="FFCC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sz="1600" b="1" dirty="0">
              <a:solidFill>
                <a:srgbClr val="000080"/>
              </a:solidFill>
              <a:latin typeface="Tahoma" pitchFamily="34" charset="0"/>
              <a:cs typeface="Times New Roman" pitchFamily="18" charset="0"/>
            </a:endParaRPr>
          </a:p>
          <a:p>
            <a:endParaRPr lang="en-US" sz="1600" b="1" dirty="0">
              <a:solidFill>
                <a:srgbClr val="000080"/>
              </a:solidFill>
              <a:latin typeface="Tahoma" pitchFamily="34" charset="0"/>
              <a:cs typeface="Times New Roman" pitchFamily="18" charset="0"/>
            </a:endParaRPr>
          </a:p>
          <a:p>
            <a:r>
              <a:rPr lang="en-US" b="1" dirty="0">
                <a:solidFill>
                  <a:srgbClr val="000000"/>
                </a:solidFill>
                <a:latin typeface="Tahoma" pitchFamily="34" charset="0"/>
                <a:cs typeface="Times New Roman" pitchFamily="18" charset="0"/>
              </a:rPr>
              <a:t>RHYTHM - The beat of a poem. Meter, rhyme, assonance, consonance, alliteration, and refrain contribute to rhythm.</a:t>
            </a:r>
          </a:p>
          <a:p>
            <a:r>
              <a:rPr lang="en-US" b="1" dirty="0">
                <a:solidFill>
                  <a:srgbClr val="000000"/>
                </a:solidFill>
                <a:latin typeface="Tahoma" pitchFamily="34" charset="0"/>
                <a:cs typeface="Times New Roman" pitchFamily="18" charset="0"/>
              </a:rPr>
              <a:t> FOOT – stressed and unstressed  syllable patterns  </a:t>
            </a:r>
          </a:p>
          <a:p>
            <a:r>
              <a:rPr lang="en-US" b="1" dirty="0">
                <a:solidFill>
                  <a:srgbClr val="000000"/>
                </a:solidFill>
                <a:latin typeface="Tahoma" pitchFamily="34" charset="0"/>
                <a:cs typeface="Times New Roman" pitchFamily="18" charset="0"/>
              </a:rPr>
              <a:t> </a:t>
            </a:r>
          </a:p>
          <a:p>
            <a:r>
              <a:rPr lang="en-US" b="1" dirty="0">
                <a:solidFill>
                  <a:srgbClr val="000000"/>
                </a:solidFill>
                <a:latin typeface="Tahoma" pitchFamily="34" charset="0"/>
                <a:cs typeface="Times New Roman" pitchFamily="18" charset="0"/>
              </a:rPr>
              <a:t>TYPES OF FEET</a:t>
            </a:r>
            <a:br>
              <a:rPr lang="en-US" b="1" dirty="0">
                <a:solidFill>
                  <a:srgbClr val="000000"/>
                </a:solidFill>
                <a:latin typeface="Tahoma" pitchFamily="34" charset="0"/>
                <a:cs typeface="Times New Roman" pitchFamily="18" charset="0"/>
              </a:rPr>
            </a:br>
            <a:endParaRPr lang="en-US" sz="1000" b="1" dirty="0">
              <a:solidFill>
                <a:srgbClr val="000000"/>
              </a:solidFill>
              <a:latin typeface="Tahoma" pitchFamily="34" charset="0"/>
              <a:cs typeface="Times New Roman" pitchFamily="18" charset="0"/>
            </a:endParaRPr>
          </a:p>
          <a:p>
            <a:r>
              <a:rPr lang="en-US" b="1" dirty="0">
                <a:solidFill>
                  <a:srgbClr val="000000"/>
                </a:solidFill>
                <a:latin typeface="Tahoma" pitchFamily="34" charset="0"/>
                <a:cs typeface="Times New Roman" pitchFamily="18" charset="0"/>
              </a:rPr>
              <a:t>Trochaic    -    stressed, unstressed</a:t>
            </a:r>
          </a:p>
          <a:p>
            <a:r>
              <a:rPr lang="en-US" b="1" dirty="0">
                <a:solidFill>
                  <a:srgbClr val="000000"/>
                </a:solidFill>
                <a:latin typeface="Tahoma" pitchFamily="34" charset="0"/>
                <a:cs typeface="Times New Roman" pitchFamily="18" charset="0"/>
              </a:rPr>
              <a:t>Dactylic     -    stressed, unstressed, unstressed </a:t>
            </a:r>
          </a:p>
          <a:p>
            <a:r>
              <a:rPr lang="en-US" b="1" dirty="0">
                <a:solidFill>
                  <a:srgbClr val="000000"/>
                </a:solidFill>
                <a:latin typeface="Tahoma" pitchFamily="34" charset="0"/>
                <a:cs typeface="Times New Roman" pitchFamily="18" charset="0"/>
              </a:rPr>
              <a:t>Iambic       -    unstressed, stressed </a:t>
            </a:r>
          </a:p>
          <a:p>
            <a:r>
              <a:rPr lang="en-US" b="1" dirty="0">
                <a:solidFill>
                  <a:srgbClr val="000000"/>
                </a:solidFill>
                <a:latin typeface="Tahoma" pitchFamily="34" charset="0"/>
                <a:cs typeface="Times New Roman" pitchFamily="18" charset="0"/>
              </a:rPr>
              <a:t>Anapestic  -    unstressed, unstressed, stressed </a:t>
            </a:r>
            <a:endParaRPr lang="en-US" b="1" dirty="0">
              <a:solidFill>
                <a:srgbClr val="000080"/>
              </a:solidFill>
              <a:latin typeface="Tahoma" pitchFamily="34" charset="0"/>
              <a:cs typeface="Times New Roman" pitchFamily="18" charset="0"/>
            </a:endParaRPr>
          </a:p>
        </p:txBody>
      </p:sp>
      <p:pic>
        <p:nvPicPr>
          <p:cNvPr id="21507" name="Picture 3" descr="C:\GREENSPAN\website\websitetemplates\html\images\humanities\Tanglewood Tales\Queen Telephass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7600" y="304800"/>
            <a:ext cx="1905000" cy="1828800"/>
          </a:xfrm>
          <a:prstGeom prst="rect">
            <a:avLst/>
          </a:prstGeom>
          <a:noFill/>
          <a:ln w="101600">
            <a:solidFill>
              <a:srgbClr val="CC9900"/>
            </a:solidFill>
            <a:miter lim="800000"/>
            <a:headEnd/>
            <a:tailEnd/>
          </a:ln>
          <a:extLst>
            <a:ext uri="{909E8E84-426E-40DD-AFC4-6F175D3DCCD1}">
              <a14:hiddenFill xmlns:a14="http://schemas.microsoft.com/office/drawing/2010/main">
                <a:solidFill>
                  <a:srgbClr val="FFFFFF"/>
                </a:solidFill>
              </a14:hiddenFill>
            </a:ext>
          </a:extLst>
        </p:spPr>
      </p:pic>
      <p:pic>
        <p:nvPicPr>
          <p:cNvPr id="21508" name="Picture 4" descr="C:\GREENSPAN\website\websitetemplates\html\images\humanities\Tanglewood Tales\drawing.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7600" y="304800"/>
            <a:ext cx="1905000" cy="1828800"/>
          </a:xfrm>
          <a:prstGeom prst="rect">
            <a:avLst/>
          </a:prstGeom>
          <a:noFill/>
          <a:ln w="101600">
            <a:solidFill>
              <a:srgbClr val="FFFF66"/>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FFFF66"/>
            </a:gs>
            <a:gs pos="100000">
              <a:srgbClr val="66CCFF"/>
            </a:gs>
          </a:gsLst>
          <a:lin ang="5400000" scaled="1"/>
        </a:gradFill>
        <a:effectLst/>
      </p:bgPr>
    </p:bg>
    <p:spTree>
      <p:nvGrpSpPr>
        <p:cNvPr id="1" name=""/>
        <p:cNvGrpSpPr/>
        <p:nvPr/>
      </p:nvGrpSpPr>
      <p:grpSpPr>
        <a:xfrm>
          <a:off x="0" y="0"/>
          <a:ext cx="0" cy="0"/>
          <a:chOff x="0" y="0"/>
          <a:chExt cx="0" cy="0"/>
        </a:xfrm>
      </p:grpSpPr>
      <p:sp>
        <p:nvSpPr>
          <p:cNvPr id="22530" name="Text Box 2"/>
          <p:cNvSpPr txBox="1">
            <a:spLocks noChangeArrowheads="1"/>
          </p:cNvSpPr>
          <p:nvPr/>
        </p:nvSpPr>
        <p:spPr bwMode="auto">
          <a:xfrm>
            <a:off x="609600" y="1828800"/>
            <a:ext cx="8077200" cy="4619625"/>
          </a:xfrm>
          <a:prstGeom prst="rect">
            <a:avLst/>
          </a:prstGeom>
          <a:solidFill>
            <a:schemeClr val="bg1"/>
          </a:solidFill>
          <a:ln w="22225">
            <a:solidFill>
              <a:srgbClr val="FFCC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sz="1600" b="1">
              <a:solidFill>
                <a:srgbClr val="000080"/>
              </a:solidFill>
              <a:latin typeface="Tahoma" pitchFamily="34" charset="0"/>
              <a:cs typeface="Times New Roman" pitchFamily="18" charset="0"/>
            </a:endParaRPr>
          </a:p>
          <a:p>
            <a:endParaRPr lang="en-US" sz="1600" b="1">
              <a:solidFill>
                <a:srgbClr val="000080"/>
              </a:solidFill>
              <a:latin typeface="Tahoma" pitchFamily="34" charset="0"/>
              <a:cs typeface="Times New Roman" pitchFamily="18" charset="0"/>
            </a:endParaRPr>
          </a:p>
          <a:p>
            <a:r>
              <a:rPr lang="en-US" b="1">
                <a:solidFill>
                  <a:srgbClr val="000000"/>
                </a:solidFill>
                <a:latin typeface="Tahoma" pitchFamily="34" charset="0"/>
                <a:cs typeface="Times New Roman" pitchFamily="18" charset="0"/>
              </a:rPr>
              <a:t>METER - A pattern of stressed and unstressed syllables on a line. Some types of meter are:</a:t>
            </a:r>
          </a:p>
          <a:p>
            <a:endParaRPr lang="en-US" b="1">
              <a:solidFill>
                <a:srgbClr val="000000"/>
              </a:solidFill>
              <a:latin typeface="Tahoma" pitchFamily="34" charset="0"/>
              <a:cs typeface="Times New Roman" pitchFamily="18" charset="0"/>
            </a:endParaRPr>
          </a:p>
          <a:p>
            <a:r>
              <a:rPr lang="en-US" b="1">
                <a:solidFill>
                  <a:srgbClr val="000000"/>
                </a:solidFill>
                <a:latin typeface="Tahoma" pitchFamily="34" charset="0"/>
                <a:cs typeface="Times New Roman" pitchFamily="18" charset="0"/>
              </a:rPr>
              <a:t>Monometer       -           1 foot per line</a:t>
            </a:r>
          </a:p>
          <a:p>
            <a:r>
              <a:rPr lang="en-US" b="1">
                <a:solidFill>
                  <a:srgbClr val="000000"/>
                </a:solidFill>
                <a:latin typeface="Tahoma" pitchFamily="34" charset="0"/>
                <a:cs typeface="Times New Roman" pitchFamily="18" charset="0"/>
              </a:rPr>
              <a:t>Dimeter             -           2 feet </a:t>
            </a:r>
          </a:p>
          <a:p>
            <a:r>
              <a:rPr lang="en-US" b="1">
                <a:solidFill>
                  <a:srgbClr val="000000"/>
                </a:solidFill>
                <a:latin typeface="Tahoma" pitchFamily="34" charset="0"/>
                <a:cs typeface="Times New Roman" pitchFamily="18" charset="0"/>
              </a:rPr>
              <a:t>Trimeter            -           3 feet </a:t>
            </a:r>
          </a:p>
          <a:p>
            <a:r>
              <a:rPr lang="en-US" b="1">
                <a:solidFill>
                  <a:srgbClr val="000000"/>
                </a:solidFill>
                <a:latin typeface="Tahoma" pitchFamily="34" charset="0"/>
                <a:cs typeface="Times New Roman" pitchFamily="18" charset="0"/>
              </a:rPr>
              <a:t>Tetrameter        -           4 feet </a:t>
            </a:r>
          </a:p>
          <a:p>
            <a:r>
              <a:rPr lang="en-US" b="1">
                <a:solidFill>
                  <a:srgbClr val="000000"/>
                </a:solidFill>
                <a:latin typeface="Tahoma" pitchFamily="34" charset="0"/>
                <a:cs typeface="Times New Roman" pitchFamily="18" charset="0"/>
              </a:rPr>
              <a:t>Pentameter       -           5 feet </a:t>
            </a:r>
          </a:p>
          <a:p>
            <a:r>
              <a:rPr lang="en-US" b="1">
                <a:solidFill>
                  <a:srgbClr val="000000"/>
                </a:solidFill>
                <a:latin typeface="Tahoma" pitchFamily="34" charset="0"/>
                <a:cs typeface="Times New Roman" pitchFamily="18" charset="0"/>
              </a:rPr>
              <a:t>Hexameter        -           6 feet </a:t>
            </a:r>
          </a:p>
          <a:p>
            <a:r>
              <a:rPr lang="en-US" b="1">
                <a:solidFill>
                  <a:srgbClr val="000000"/>
                </a:solidFill>
                <a:latin typeface="Tahoma" pitchFamily="34" charset="0"/>
                <a:cs typeface="Times New Roman" pitchFamily="18" charset="0"/>
              </a:rPr>
              <a:t>Heptameter       -           7 feet </a:t>
            </a:r>
          </a:p>
          <a:p>
            <a:r>
              <a:rPr lang="en-US" b="1">
                <a:solidFill>
                  <a:srgbClr val="000000"/>
                </a:solidFill>
                <a:latin typeface="Tahoma" pitchFamily="34" charset="0"/>
                <a:cs typeface="Times New Roman" pitchFamily="18" charset="0"/>
              </a:rPr>
              <a:t>Octometer         -           8 feet</a:t>
            </a:r>
            <a:endParaRPr lang="en-US" b="1">
              <a:solidFill>
                <a:srgbClr val="000080"/>
              </a:solidFill>
              <a:latin typeface="Tahoma" pitchFamily="34" charset="0"/>
              <a:cs typeface="Times New Roman" pitchFamily="18" charset="0"/>
            </a:endParaRPr>
          </a:p>
        </p:txBody>
      </p:sp>
      <p:pic>
        <p:nvPicPr>
          <p:cNvPr id="22531" name="Picture 3" descr="C:\GREENSPAN\website\websitetemplates\html\images\humanities\Tanglewood Tales\Queen Telephass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7600" y="304800"/>
            <a:ext cx="1905000" cy="1828800"/>
          </a:xfrm>
          <a:prstGeom prst="rect">
            <a:avLst/>
          </a:prstGeom>
          <a:noFill/>
          <a:ln w="101600">
            <a:solidFill>
              <a:srgbClr val="CC9900"/>
            </a:solidFill>
            <a:miter lim="800000"/>
            <a:headEnd/>
            <a:tailEnd/>
          </a:ln>
          <a:extLst>
            <a:ext uri="{909E8E84-426E-40DD-AFC4-6F175D3DCCD1}">
              <a14:hiddenFill xmlns:a14="http://schemas.microsoft.com/office/drawing/2010/main">
                <a:solidFill>
                  <a:srgbClr val="FFFFFF"/>
                </a:solidFill>
              </a14:hiddenFill>
            </a:ext>
          </a:extLst>
        </p:spPr>
      </p:pic>
      <p:pic>
        <p:nvPicPr>
          <p:cNvPr id="22532" name="Picture 4" descr="C:\GREENSPAN\website\websitetemplates\html\images\humanities\Tanglewood Tales\drawing.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7600" y="304800"/>
            <a:ext cx="1905000" cy="1828800"/>
          </a:xfrm>
          <a:prstGeom prst="rect">
            <a:avLst/>
          </a:prstGeom>
          <a:noFill/>
          <a:ln w="101600">
            <a:solidFill>
              <a:srgbClr val="FFFF66"/>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6600CC"/>
            </a:gs>
            <a:gs pos="100000">
              <a:srgbClr val="2F005E"/>
            </a:gs>
          </a:gsLst>
          <a:lin ang="5400000" scaled="1"/>
        </a:gradFill>
        <a:effectLst/>
      </p:bgPr>
    </p:bg>
    <p:spTree>
      <p:nvGrpSpPr>
        <p:cNvPr id="1" name=""/>
        <p:cNvGrpSpPr/>
        <p:nvPr/>
      </p:nvGrpSpPr>
      <p:grpSpPr>
        <a:xfrm>
          <a:off x="0" y="0"/>
          <a:ext cx="0" cy="0"/>
          <a:chOff x="0" y="0"/>
          <a:chExt cx="0" cy="0"/>
        </a:xfrm>
      </p:grpSpPr>
      <p:pic>
        <p:nvPicPr>
          <p:cNvPr id="23554" name="Picture 3" descr="C:\GREENSPAN\website\websitetemplates\html\images\humanities\Tanglewood Tales\Jas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28600"/>
            <a:ext cx="4678363" cy="632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5" name="Text Box 4"/>
          <p:cNvSpPr txBox="1">
            <a:spLocks noChangeArrowheads="1"/>
          </p:cNvSpPr>
          <p:nvPr/>
        </p:nvSpPr>
        <p:spPr bwMode="auto">
          <a:xfrm>
            <a:off x="5010432" y="228600"/>
            <a:ext cx="4012637" cy="3785652"/>
          </a:xfrm>
          <a:prstGeom prst="rect">
            <a:avLst/>
          </a:prstGeom>
          <a:solidFill>
            <a:srgbClr val="6600CC"/>
          </a:solidFill>
          <a:ln>
            <a:noFill/>
          </a:ln>
          <a:effectLst/>
          <a:extLst>
            <a:ext uri="{91240B29-F687-4F45-9708-019B960494DF}">
              <a14:hiddenLine xmlns:a14="http://schemas.microsoft.com/office/drawing/2010/main" w="22225">
                <a:solidFill>
                  <a:srgbClr val="0099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n-US" dirty="0">
                <a:solidFill>
                  <a:srgbClr val="00FFFF"/>
                </a:solidFill>
                <a:cs typeface="Times New Roman" pitchFamily="18" charset="0"/>
              </a:rPr>
              <a:t/>
            </a:r>
            <a:br>
              <a:rPr lang="en-US" dirty="0">
                <a:solidFill>
                  <a:srgbClr val="00FFFF"/>
                </a:solidFill>
                <a:cs typeface="Times New Roman" pitchFamily="18" charset="0"/>
              </a:rPr>
            </a:br>
            <a:endParaRPr lang="en-US" dirty="0">
              <a:solidFill>
                <a:srgbClr val="00FFFF"/>
              </a:solidFill>
              <a:cs typeface="Times New Roman" pitchFamily="18" charset="0"/>
            </a:endParaRPr>
          </a:p>
          <a:p>
            <a:pPr algn="ctr"/>
            <a:endParaRPr lang="en-US" dirty="0">
              <a:solidFill>
                <a:srgbClr val="00FFFF"/>
              </a:solidFill>
              <a:cs typeface="Times New Roman" pitchFamily="18" charset="0"/>
            </a:endParaRPr>
          </a:p>
          <a:p>
            <a:pPr algn="ctr"/>
            <a:r>
              <a:rPr lang="en-US" b="1" dirty="0">
                <a:solidFill>
                  <a:srgbClr val="00FFFF"/>
                </a:solidFill>
                <a:cs typeface="Times New Roman" pitchFamily="18" charset="0"/>
              </a:rPr>
              <a:t>RHYME</a:t>
            </a:r>
            <a:r>
              <a:rPr lang="en-US" dirty="0">
                <a:solidFill>
                  <a:srgbClr val="00FFFF"/>
                </a:solidFill>
                <a:cs typeface="Times New Roman" pitchFamily="18" charset="0"/>
              </a:rPr>
              <a:t> - Words sound alike </a:t>
            </a:r>
          </a:p>
          <a:p>
            <a:pPr algn="ctr"/>
            <a:r>
              <a:rPr lang="en-US" dirty="0">
                <a:solidFill>
                  <a:srgbClr val="00FFFF"/>
                </a:solidFill>
                <a:cs typeface="Times New Roman" pitchFamily="18" charset="0"/>
              </a:rPr>
              <a:t>because they share the same </a:t>
            </a:r>
          </a:p>
          <a:p>
            <a:pPr algn="ctr"/>
            <a:r>
              <a:rPr lang="en-US" dirty="0">
                <a:solidFill>
                  <a:srgbClr val="00FFFF"/>
                </a:solidFill>
                <a:cs typeface="Times New Roman" pitchFamily="18" charset="0"/>
              </a:rPr>
              <a:t>ending vowels and consonants.</a:t>
            </a:r>
          </a:p>
          <a:p>
            <a:pPr algn="ctr"/>
            <a:endParaRPr lang="en-US" dirty="0">
              <a:solidFill>
                <a:srgbClr val="00FFFF"/>
              </a:solidFill>
              <a:cs typeface="Times New Roman" pitchFamily="18" charset="0"/>
            </a:endParaRPr>
          </a:p>
          <a:p>
            <a:pPr algn="ctr"/>
            <a:r>
              <a:rPr lang="en-US" dirty="0">
                <a:solidFill>
                  <a:srgbClr val="00FFFF"/>
                </a:solidFill>
                <a:cs typeface="Times New Roman" pitchFamily="18" charset="0"/>
              </a:rPr>
              <a:t>FLOW</a:t>
            </a:r>
            <a:r>
              <a:rPr lang="en-US" b="1" dirty="0">
                <a:solidFill>
                  <a:srgbClr val="FF0000"/>
                </a:solidFill>
                <a:cs typeface="Times New Roman" pitchFamily="18" charset="0"/>
              </a:rPr>
              <a:t>ER</a:t>
            </a:r>
          </a:p>
          <a:p>
            <a:pPr algn="ctr"/>
            <a:r>
              <a:rPr lang="en-US" dirty="0">
                <a:solidFill>
                  <a:srgbClr val="00FFFF"/>
                </a:solidFill>
                <a:cs typeface="Times New Roman" pitchFamily="18" charset="0"/>
              </a:rPr>
              <a:t>P</a:t>
            </a:r>
            <a:r>
              <a:rPr lang="en-US" dirty="0" smtClean="0">
                <a:solidFill>
                  <a:srgbClr val="00FFFF"/>
                </a:solidFill>
                <a:cs typeface="Times New Roman" pitchFamily="18" charset="0"/>
              </a:rPr>
              <a:t>OW</a:t>
            </a:r>
            <a:r>
              <a:rPr lang="en-US" b="1" dirty="0" smtClean="0">
                <a:solidFill>
                  <a:srgbClr val="FF0000"/>
                </a:solidFill>
                <a:cs typeface="Times New Roman" pitchFamily="18" charset="0"/>
              </a:rPr>
              <a:t>ER</a:t>
            </a:r>
            <a:endParaRPr lang="en-US" b="1" dirty="0">
              <a:solidFill>
                <a:srgbClr val="FF0000"/>
              </a:solidFill>
              <a:cs typeface="Times New Roman" pitchFamily="18" charset="0"/>
            </a:endParaRPr>
          </a:p>
          <a:p>
            <a:pPr algn="ctr"/>
            <a:r>
              <a:rPr lang="en-US" dirty="0">
                <a:cs typeface="Times New Roman" pitchFamily="18" charset="0"/>
              </a:rPr>
              <a:t> </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p:bgPr>
        <a:solidFill>
          <a:srgbClr val="000000"/>
        </a:solidFill>
        <a:effectLst/>
      </p:bgPr>
    </p:bg>
    <p:spTree>
      <p:nvGrpSpPr>
        <p:cNvPr id="1" name=""/>
        <p:cNvGrpSpPr/>
        <p:nvPr/>
      </p:nvGrpSpPr>
      <p:grpSpPr>
        <a:xfrm>
          <a:off x="0" y="0"/>
          <a:ext cx="0" cy="0"/>
          <a:chOff x="0" y="0"/>
          <a:chExt cx="0" cy="0"/>
        </a:xfrm>
      </p:grpSpPr>
      <p:sp>
        <p:nvSpPr>
          <p:cNvPr id="24578" name="Text Box 5"/>
          <p:cNvSpPr txBox="1">
            <a:spLocks noChangeArrowheads="1"/>
          </p:cNvSpPr>
          <p:nvPr/>
        </p:nvSpPr>
        <p:spPr bwMode="auto">
          <a:xfrm>
            <a:off x="1905000" y="5943600"/>
            <a:ext cx="5029200" cy="822325"/>
          </a:xfrm>
          <a:prstGeom prst="rect">
            <a:avLst/>
          </a:prstGeom>
          <a:solidFill>
            <a:srgbClr val="C9EF8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n-US" b="1">
                <a:solidFill>
                  <a:srgbClr val="000000"/>
                </a:solidFill>
                <a:cs typeface="Times New Roman" pitchFamily="18" charset="0"/>
              </a:rPr>
              <a:t>END RHYME</a:t>
            </a:r>
          </a:p>
          <a:p>
            <a:pPr algn="ctr"/>
            <a:r>
              <a:rPr lang="en-US" b="1">
                <a:solidFill>
                  <a:srgbClr val="000000"/>
                </a:solidFill>
                <a:cs typeface="Times New Roman" pitchFamily="18" charset="0"/>
              </a:rPr>
              <a:t>Words at the end of lines that rhyme.</a:t>
            </a:r>
          </a:p>
        </p:txBody>
      </p:sp>
      <p:pic>
        <p:nvPicPr>
          <p:cNvPr id="24579" name="Picture 10" descr="C:\GREENSPAN\website\websitetemplates\html\images\humanities\Tanglewood Tales\paintin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152400"/>
            <a:ext cx="5029200"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bg>
      <p:bgPr>
        <a:solidFill>
          <a:srgbClr val="000000"/>
        </a:solidFill>
        <a:effectLst/>
      </p:bgPr>
    </p:bg>
    <p:spTree>
      <p:nvGrpSpPr>
        <p:cNvPr id="1" name=""/>
        <p:cNvGrpSpPr/>
        <p:nvPr/>
      </p:nvGrpSpPr>
      <p:grpSpPr>
        <a:xfrm>
          <a:off x="0" y="0"/>
          <a:ext cx="0" cy="0"/>
          <a:chOff x="0" y="0"/>
          <a:chExt cx="0" cy="0"/>
        </a:xfrm>
      </p:grpSpPr>
      <p:pic>
        <p:nvPicPr>
          <p:cNvPr id="25602" name="Picture 5" descr="C:\GREENSPAN\website\websitetemplates\html\images\humanities\Tanglewood Tales\paintin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0"/>
            <a:ext cx="6477000"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3" name="Text Box 3"/>
          <p:cNvSpPr txBox="1">
            <a:spLocks noChangeArrowheads="1"/>
          </p:cNvSpPr>
          <p:nvPr/>
        </p:nvSpPr>
        <p:spPr bwMode="auto">
          <a:xfrm>
            <a:off x="1371600" y="4267200"/>
            <a:ext cx="6477000" cy="2481263"/>
          </a:xfrm>
          <a:prstGeom prst="rect">
            <a:avLst/>
          </a:prstGeom>
          <a:solidFill>
            <a:srgbClr val="F9E4D9"/>
          </a:solidFill>
          <a:ln w="1587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n-US" b="1">
                <a:solidFill>
                  <a:srgbClr val="000000"/>
                </a:solidFill>
                <a:cs typeface="Times New Roman" pitchFamily="18" charset="0"/>
              </a:rPr>
              <a:t>Shall I compare thee to a summer's day?</a:t>
            </a:r>
          </a:p>
          <a:p>
            <a:pPr algn="ctr"/>
            <a:r>
              <a:rPr lang="en-US" b="1">
                <a:solidFill>
                  <a:srgbClr val="000000"/>
                </a:solidFill>
                <a:cs typeface="Times New Roman" pitchFamily="18" charset="0"/>
              </a:rPr>
              <a:t> Thou art more lovely and more temperate:</a:t>
            </a:r>
          </a:p>
          <a:p>
            <a:pPr algn="ctr"/>
            <a:r>
              <a:rPr lang="en-US" b="1">
                <a:solidFill>
                  <a:srgbClr val="000000"/>
                </a:solidFill>
                <a:cs typeface="Times New Roman" pitchFamily="18" charset="0"/>
              </a:rPr>
              <a:t> </a:t>
            </a:r>
            <a:r>
              <a:rPr lang="en-US" sz="2300" b="1">
                <a:solidFill>
                  <a:srgbClr val="000000"/>
                </a:solidFill>
                <a:cs typeface="Times New Roman" pitchFamily="18" charset="0"/>
              </a:rPr>
              <a:t>Rough winds do shake the darling buds of May,</a:t>
            </a:r>
          </a:p>
          <a:p>
            <a:pPr algn="ctr"/>
            <a:r>
              <a:rPr lang="en-US" b="1">
                <a:solidFill>
                  <a:srgbClr val="000000"/>
                </a:solidFill>
                <a:cs typeface="Times New Roman" pitchFamily="18" charset="0"/>
              </a:rPr>
              <a:t> And summer's lease hath all too short a date.</a:t>
            </a:r>
          </a:p>
          <a:p>
            <a:pPr algn="ctr"/>
            <a:endParaRPr lang="en-US" b="1">
              <a:solidFill>
                <a:srgbClr val="000000"/>
              </a:solidFill>
              <a:cs typeface="Times New Roman" pitchFamily="18" charset="0"/>
            </a:endParaRPr>
          </a:p>
          <a:p>
            <a:pPr algn="ctr">
              <a:buFontTx/>
              <a:buChar char="-"/>
            </a:pPr>
            <a:r>
              <a:rPr lang="en-US" b="1">
                <a:solidFill>
                  <a:srgbClr val="000000"/>
                </a:solidFill>
                <a:cs typeface="Times New Roman" pitchFamily="18" charset="0"/>
              </a:rPr>
              <a:t>William Shakespeare</a:t>
            </a:r>
          </a:p>
          <a:p>
            <a:pPr algn="ctr">
              <a:buFontTx/>
              <a:buChar char="-"/>
            </a:pPr>
            <a:endParaRPr lang="en-US" sz="1200" b="1">
              <a:solidFill>
                <a:srgbClr val="000000"/>
              </a:solidFill>
              <a:cs typeface="Times New Roman" pitchFamily="18"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2F005E"/>
            </a:gs>
            <a:gs pos="100000">
              <a:srgbClr val="6600CC"/>
            </a:gs>
          </a:gsLst>
          <a:lin ang="5400000" scaled="1"/>
        </a:gradFill>
        <a:effectLst/>
      </p:bgPr>
    </p:bg>
    <p:spTree>
      <p:nvGrpSpPr>
        <p:cNvPr id="1" name=""/>
        <p:cNvGrpSpPr/>
        <p:nvPr/>
      </p:nvGrpSpPr>
      <p:grpSpPr>
        <a:xfrm>
          <a:off x="0" y="0"/>
          <a:ext cx="0" cy="0"/>
          <a:chOff x="0" y="0"/>
          <a:chExt cx="0" cy="0"/>
        </a:xfrm>
      </p:grpSpPr>
      <p:sp>
        <p:nvSpPr>
          <p:cNvPr id="26626" name="Text Box 3"/>
          <p:cNvSpPr txBox="1">
            <a:spLocks noChangeArrowheads="1"/>
          </p:cNvSpPr>
          <p:nvPr/>
        </p:nvSpPr>
        <p:spPr bwMode="auto">
          <a:xfrm>
            <a:off x="381000" y="3540125"/>
            <a:ext cx="8382000" cy="3013075"/>
          </a:xfrm>
          <a:prstGeom prst="rect">
            <a:avLst/>
          </a:prstGeom>
          <a:solidFill>
            <a:srgbClr val="6600CC"/>
          </a:solidFill>
          <a:ln>
            <a:noFill/>
          </a:ln>
          <a:effectLst/>
          <a:extLst>
            <a:ext uri="{91240B29-F687-4F45-9708-019B960494DF}">
              <a14:hiddenLine xmlns:a14="http://schemas.microsoft.com/office/drawing/2010/main" w="22225">
                <a:solidFill>
                  <a:srgbClr val="0099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solidFill>
                <a:srgbClr val="00FFFF"/>
              </a:solidFill>
              <a:cs typeface="Times New Roman" pitchFamily="18" charset="0"/>
            </a:endParaRPr>
          </a:p>
          <a:p>
            <a:endParaRPr lang="en-US">
              <a:solidFill>
                <a:srgbClr val="00FFFF"/>
              </a:solidFill>
              <a:cs typeface="Times New Roman" pitchFamily="18" charset="0"/>
            </a:endParaRPr>
          </a:p>
          <a:p>
            <a:endParaRPr lang="en-US">
              <a:solidFill>
                <a:srgbClr val="00FFFF"/>
              </a:solidFill>
              <a:cs typeface="Times New Roman" pitchFamily="18" charset="0"/>
            </a:endParaRPr>
          </a:p>
          <a:p>
            <a:r>
              <a:rPr lang="en-US" b="1">
                <a:solidFill>
                  <a:schemeClr val="bg1"/>
                </a:solidFill>
                <a:cs typeface="Times New Roman" pitchFamily="18" charset="0"/>
              </a:rPr>
              <a:t>INTERNAL RHYME - </a:t>
            </a:r>
            <a:r>
              <a:rPr lang="en-US">
                <a:solidFill>
                  <a:schemeClr val="bg1"/>
                </a:solidFill>
                <a:cs typeface="Times New Roman" pitchFamily="18" charset="0"/>
              </a:rPr>
              <a:t>Words that rhyme inside a line.</a:t>
            </a:r>
          </a:p>
          <a:p>
            <a:pPr algn="ctr"/>
            <a:endParaRPr lang="en-US">
              <a:solidFill>
                <a:schemeClr val="bg1"/>
              </a:solidFill>
              <a:cs typeface="Times New Roman" pitchFamily="18" charset="0"/>
            </a:endParaRPr>
          </a:p>
          <a:p>
            <a:pPr algn="ctr"/>
            <a:r>
              <a:rPr lang="en-US">
                <a:solidFill>
                  <a:schemeClr val="bg1"/>
                </a:solidFill>
                <a:cs typeface="Times New Roman" pitchFamily="18" charset="0"/>
              </a:rPr>
              <a:t>Upon a midnight dreary, while I pondered weak and weary.</a:t>
            </a:r>
          </a:p>
          <a:p>
            <a:pPr algn="ctr"/>
            <a:r>
              <a:rPr lang="en-US">
                <a:solidFill>
                  <a:schemeClr val="bg1"/>
                </a:solidFill>
                <a:cs typeface="Times New Roman" pitchFamily="18" charset="0"/>
              </a:rPr>
              <a:t>                     - The Raven by Edgar Allan Poe</a:t>
            </a:r>
            <a:br>
              <a:rPr lang="en-US">
                <a:solidFill>
                  <a:schemeClr val="bg1"/>
                </a:solidFill>
                <a:cs typeface="Times New Roman" pitchFamily="18" charset="0"/>
              </a:rPr>
            </a:br>
            <a:endParaRPr lang="en-US">
              <a:cs typeface="Times New Roman" pitchFamily="18" charset="0"/>
            </a:endParaRPr>
          </a:p>
        </p:txBody>
      </p:sp>
      <p:pic>
        <p:nvPicPr>
          <p:cNvPr id="26627" name="Picture 5" descr="C:\GREENSPAN\website\websitetemplates\html\images\humanities\Tanglewood Tales\snak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228600"/>
            <a:ext cx="7010400" cy="4038600"/>
          </a:xfrm>
          <a:prstGeom prst="rect">
            <a:avLst/>
          </a:prstGeom>
          <a:noFill/>
          <a:ln w="22225">
            <a:solidFill>
              <a:srgbClr val="0000FF"/>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5E765E"/>
            </a:gs>
            <a:gs pos="50000">
              <a:srgbClr val="CCFFCC"/>
            </a:gs>
            <a:gs pos="100000">
              <a:srgbClr val="5E765E"/>
            </a:gs>
          </a:gsLst>
          <a:lin ang="5400000" scaled="1"/>
        </a:gradFill>
        <a:effectLst/>
      </p:bgPr>
    </p:bg>
    <p:spTree>
      <p:nvGrpSpPr>
        <p:cNvPr id="1" name=""/>
        <p:cNvGrpSpPr/>
        <p:nvPr/>
      </p:nvGrpSpPr>
      <p:grpSpPr>
        <a:xfrm>
          <a:off x="0" y="0"/>
          <a:ext cx="0" cy="0"/>
          <a:chOff x="0" y="0"/>
          <a:chExt cx="0" cy="0"/>
        </a:xfrm>
      </p:grpSpPr>
      <p:pic>
        <p:nvPicPr>
          <p:cNvPr id="27650" name="Picture 8" descr="C:\GREENSPAN\website\websitetemplates\html\images\humanities\Tanglewood Tales\stately tower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29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1" name="Text Box 2"/>
          <p:cNvSpPr txBox="1">
            <a:spLocks noChangeArrowheads="1"/>
          </p:cNvSpPr>
          <p:nvPr/>
        </p:nvSpPr>
        <p:spPr bwMode="auto">
          <a:xfrm>
            <a:off x="1981200" y="4648200"/>
            <a:ext cx="5410200" cy="1879600"/>
          </a:xfrm>
          <a:prstGeom prst="rect">
            <a:avLst/>
          </a:prstGeom>
          <a:solidFill>
            <a:schemeClr val="bg1"/>
          </a:solidFill>
          <a:ln w="222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n-US">
                <a:solidFill>
                  <a:srgbClr val="000000"/>
                </a:solidFill>
                <a:cs typeface="Times New Roman" pitchFamily="18" charset="0"/>
              </a:rPr>
              <a:t>Bid me to weep, and I will weep -  A</a:t>
            </a:r>
          </a:p>
          <a:p>
            <a:pPr algn="ctr"/>
            <a:r>
              <a:rPr lang="en-US">
                <a:solidFill>
                  <a:srgbClr val="000000"/>
                </a:solidFill>
                <a:cs typeface="Times New Roman" pitchFamily="18" charset="0"/>
              </a:rPr>
              <a:t> While I have eyes to see; -  B</a:t>
            </a:r>
          </a:p>
          <a:p>
            <a:pPr algn="ctr"/>
            <a:r>
              <a:rPr lang="en-US">
                <a:solidFill>
                  <a:srgbClr val="000000"/>
                </a:solidFill>
                <a:cs typeface="Times New Roman" pitchFamily="18" charset="0"/>
              </a:rPr>
              <a:t> And having none, and yet I will keep -  A</a:t>
            </a:r>
          </a:p>
          <a:p>
            <a:pPr algn="ctr"/>
            <a:r>
              <a:rPr lang="en-US">
                <a:solidFill>
                  <a:srgbClr val="000000"/>
                </a:solidFill>
                <a:cs typeface="Times New Roman" pitchFamily="18" charset="0"/>
              </a:rPr>
              <a:t> A heart to weep for thee. -  B</a:t>
            </a:r>
          </a:p>
          <a:p>
            <a:pPr algn="ctr"/>
            <a:r>
              <a:rPr lang="en-US" sz="2000">
                <a:solidFill>
                  <a:srgbClr val="000000"/>
                </a:solidFill>
                <a:cs typeface="Times New Roman" pitchFamily="18" charset="0"/>
              </a:rPr>
              <a:t> Robert Herrick</a:t>
            </a:r>
          </a:p>
        </p:txBody>
      </p:sp>
      <p:sp>
        <p:nvSpPr>
          <p:cNvPr id="27652" name="Text Box 4"/>
          <p:cNvSpPr txBox="1">
            <a:spLocks noChangeArrowheads="1"/>
          </p:cNvSpPr>
          <p:nvPr/>
        </p:nvSpPr>
        <p:spPr bwMode="auto">
          <a:xfrm>
            <a:off x="228600" y="304800"/>
            <a:ext cx="8763000" cy="457200"/>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22225">
                <a:solidFill>
                  <a:srgbClr val="0099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n-US" b="1">
                <a:solidFill>
                  <a:srgbClr val="000000"/>
                </a:solidFill>
                <a:cs typeface="Times New Roman" pitchFamily="18" charset="0"/>
              </a:rPr>
              <a:t>RHYME SCHEME</a:t>
            </a:r>
            <a:r>
              <a:rPr lang="en-US">
                <a:solidFill>
                  <a:srgbClr val="000000"/>
                </a:solidFill>
                <a:cs typeface="Times New Roman" pitchFamily="18" charset="0"/>
              </a:rPr>
              <a:t> - a pattern of rhymes</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bg>
      <p:bgPr>
        <a:solidFill>
          <a:srgbClr val="000000"/>
        </a:solidFill>
        <a:effectLst/>
      </p:bgPr>
    </p:bg>
    <p:spTree>
      <p:nvGrpSpPr>
        <p:cNvPr id="1" name=""/>
        <p:cNvGrpSpPr/>
        <p:nvPr/>
      </p:nvGrpSpPr>
      <p:grpSpPr>
        <a:xfrm>
          <a:off x="0" y="0"/>
          <a:ext cx="0" cy="0"/>
          <a:chOff x="0" y="0"/>
          <a:chExt cx="0" cy="0"/>
        </a:xfrm>
      </p:grpSpPr>
      <p:sp>
        <p:nvSpPr>
          <p:cNvPr id="28674" name="Rectangle 5"/>
          <p:cNvSpPr>
            <a:spLocks noChangeArrowheads="1"/>
          </p:cNvSpPr>
          <p:nvPr/>
        </p:nvSpPr>
        <p:spPr bwMode="auto">
          <a:xfrm>
            <a:off x="4479925" y="3048000"/>
            <a:ext cx="18415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kumimoji="1" lang="en-US" sz="4400">
              <a:solidFill>
                <a:schemeClr val="tx2"/>
              </a:solidFill>
            </a:endParaRPr>
          </a:p>
        </p:txBody>
      </p:sp>
      <p:pic>
        <p:nvPicPr>
          <p:cNvPr id="28675" name="Picture 8" descr="C:\GREENSPAN\website\websitetemplates\html\images\humanities\Tanglewood Tales\the web of clot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304800"/>
            <a:ext cx="5554663" cy="6172200"/>
          </a:xfrm>
          <a:prstGeom prst="rect">
            <a:avLst/>
          </a:prstGeom>
          <a:noFill/>
          <a:ln w="19050">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8676" name="Text Box 2"/>
          <p:cNvSpPr txBox="1">
            <a:spLocks noChangeArrowheads="1"/>
          </p:cNvSpPr>
          <p:nvPr/>
        </p:nvSpPr>
        <p:spPr bwMode="auto">
          <a:xfrm>
            <a:off x="1752600" y="304800"/>
            <a:ext cx="5562600" cy="1790700"/>
          </a:xfrm>
          <a:prstGeom prst="rect">
            <a:avLst/>
          </a:prstGeom>
          <a:solidFill>
            <a:srgbClr val="100900"/>
          </a:solidFill>
          <a:ln w="222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000">
                <a:solidFill>
                  <a:srgbClr val="66FFFF"/>
                </a:solidFill>
                <a:cs typeface="Times New Roman" pitchFamily="18" charset="0"/>
              </a:rPr>
              <a:t/>
            </a:r>
            <a:br>
              <a:rPr lang="en-US" sz="1000">
                <a:solidFill>
                  <a:srgbClr val="66FFFF"/>
                </a:solidFill>
                <a:cs typeface="Times New Roman" pitchFamily="18" charset="0"/>
              </a:rPr>
            </a:br>
            <a:r>
              <a:rPr lang="en-US" sz="3200">
                <a:solidFill>
                  <a:srgbClr val="FCF0EA"/>
                </a:solidFill>
                <a:cs typeface="Times New Roman" pitchFamily="18" charset="0"/>
              </a:rPr>
              <a:t>C</a:t>
            </a:r>
            <a:r>
              <a:rPr lang="en-US" sz="3200" b="1">
                <a:solidFill>
                  <a:srgbClr val="FCF0EA"/>
                </a:solidFill>
                <a:cs typeface="Times New Roman" pitchFamily="18" charset="0"/>
              </a:rPr>
              <a:t>ONSONANCE</a:t>
            </a:r>
            <a:br>
              <a:rPr lang="en-US" sz="3200" b="1">
                <a:solidFill>
                  <a:srgbClr val="FCF0EA"/>
                </a:solidFill>
                <a:cs typeface="Times New Roman" pitchFamily="18" charset="0"/>
              </a:rPr>
            </a:br>
            <a:r>
              <a:rPr lang="en-US" sz="800" b="1">
                <a:solidFill>
                  <a:srgbClr val="FCF0EA"/>
                </a:solidFill>
                <a:cs typeface="Times New Roman" pitchFamily="18" charset="0"/>
              </a:rPr>
              <a:t/>
            </a:r>
            <a:br>
              <a:rPr lang="en-US" sz="800" b="1">
                <a:solidFill>
                  <a:srgbClr val="FCF0EA"/>
                </a:solidFill>
                <a:cs typeface="Times New Roman" pitchFamily="18" charset="0"/>
              </a:rPr>
            </a:br>
            <a:r>
              <a:rPr lang="en-US" sz="2800" b="1">
                <a:solidFill>
                  <a:srgbClr val="FCF0EA"/>
                </a:solidFill>
                <a:cs typeface="Times New Roman" pitchFamily="18" charset="0"/>
              </a:rPr>
              <a:t>R</a:t>
            </a:r>
            <a:r>
              <a:rPr lang="en-US" sz="2800">
                <a:solidFill>
                  <a:srgbClr val="FCF0EA"/>
                </a:solidFill>
                <a:cs typeface="Times New Roman" pitchFamily="18" charset="0"/>
              </a:rPr>
              <a:t>epetition of the same consonant; all mammals</a:t>
            </a:r>
            <a:r>
              <a:rPr lang="en-US" sz="3200">
                <a:solidFill>
                  <a:srgbClr val="FCF0EA"/>
                </a:solidFill>
                <a:cs typeface="Times New Roman" pitchFamily="18" charset="0"/>
              </a:rPr>
              <a:t> named Sam are </a:t>
            </a:r>
            <a:r>
              <a:rPr lang="en-US" sz="2800">
                <a:solidFill>
                  <a:srgbClr val="FCF0EA"/>
                </a:solidFill>
                <a:cs typeface="Times New Roman" pitchFamily="18" charset="0"/>
              </a:rPr>
              <a:t>clammy.</a:t>
            </a:r>
            <a:endParaRPr lang="en-US" sz="2800">
              <a:solidFill>
                <a:schemeClr val="accent2"/>
              </a:solidFill>
              <a:cs typeface="Times New Roman" pitchFamily="18"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FF6600"/>
            </a:gs>
            <a:gs pos="100000">
              <a:schemeClr val="accent2"/>
            </a:gs>
          </a:gsLst>
          <a:lin ang="5400000" scaled="1"/>
        </a:gradFill>
        <a:effectLst/>
      </p:bgPr>
    </p:bg>
    <p:spTree>
      <p:nvGrpSpPr>
        <p:cNvPr id="1" name=""/>
        <p:cNvGrpSpPr/>
        <p:nvPr/>
      </p:nvGrpSpPr>
      <p:grpSpPr>
        <a:xfrm>
          <a:off x="0" y="0"/>
          <a:ext cx="0" cy="0"/>
          <a:chOff x="0" y="0"/>
          <a:chExt cx="0" cy="0"/>
        </a:xfrm>
      </p:grpSpPr>
      <p:sp>
        <p:nvSpPr>
          <p:cNvPr id="29698" name="Text Box 2"/>
          <p:cNvSpPr txBox="1">
            <a:spLocks noChangeArrowheads="1"/>
          </p:cNvSpPr>
          <p:nvPr/>
        </p:nvSpPr>
        <p:spPr bwMode="auto">
          <a:xfrm>
            <a:off x="762000" y="1752600"/>
            <a:ext cx="7696200" cy="4191000"/>
          </a:xfrm>
          <a:prstGeom prst="rect">
            <a:avLst/>
          </a:prstGeom>
          <a:solidFill>
            <a:srgbClr val="FFFFCC"/>
          </a:solidFill>
          <a:ln w="222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solidFill>
                  <a:srgbClr val="00FFFF"/>
                </a:solidFill>
                <a:cs typeface="Times New Roman" pitchFamily="18" charset="0"/>
              </a:rPr>
              <a:t/>
            </a:r>
            <a:br>
              <a:rPr lang="en-US">
                <a:solidFill>
                  <a:srgbClr val="00FFFF"/>
                </a:solidFill>
                <a:cs typeface="Times New Roman" pitchFamily="18" charset="0"/>
              </a:rPr>
            </a:br>
            <a:r>
              <a:rPr lang="en-US" sz="1200">
                <a:solidFill>
                  <a:srgbClr val="00FFFF"/>
                </a:solidFill>
                <a:cs typeface="Times New Roman" pitchFamily="18" charset="0"/>
              </a:rPr>
              <a:t/>
            </a:r>
            <a:br>
              <a:rPr lang="en-US" sz="1200">
                <a:solidFill>
                  <a:srgbClr val="00FFFF"/>
                </a:solidFill>
                <a:cs typeface="Times New Roman" pitchFamily="18" charset="0"/>
              </a:rPr>
            </a:br>
            <a:endParaRPr lang="en-US" sz="1200">
              <a:solidFill>
                <a:srgbClr val="000000"/>
              </a:solidFill>
              <a:cs typeface="Times New Roman" pitchFamily="18" charset="0"/>
            </a:endParaRPr>
          </a:p>
          <a:p>
            <a:r>
              <a:rPr lang="en-US" b="1">
                <a:solidFill>
                  <a:srgbClr val="000080"/>
                </a:solidFill>
                <a:latin typeface="Tahoma" pitchFamily="34" charset="0"/>
                <a:cs typeface="Tahoma" pitchFamily="34" charset="0"/>
              </a:rPr>
              <a:t>ALLITERATION</a:t>
            </a:r>
            <a:br>
              <a:rPr lang="en-US" b="1">
                <a:solidFill>
                  <a:srgbClr val="000080"/>
                </a:solidFill>
                <a:latin typeface="Tahoma" pitchFamily="34" charset="0"/>
                <a:cs typeface="Tahoma" pitchFamily="34" charset="0"/>
              </a:rPr>
            </a:br>
            <a:endParaRPr lang="en-US" sz="1400" b="1">
              <a:solidFill>
                <a:srgbClr val="125C7D"/>
              </a:solidFill>
              <a:latin typeface="Tahoma" pitchFamily="34" charset="0"/>
              <a:cs typeface="Tahoma" pitchFamily="34" charset="0"/>
            </a:endParaRPr>
          </a:p>
          <a:p>
            <a:r>
              <a:rPr lang="en-US" b="1">
                <a:solidFill>
                  <a:srgbClr val="000080"/>
                </a:solidFill>
                <a:latin typeface="Tahoma" pitchFamily="34" charset="0"/>
                <a:cs typeface="Tahoma" pitchFamily="34" charset="0"/>
              </a:rPr>
              <a:t>Alliteration is a special case of consonance where the repeated consonant sound is at the beginning of each word, as in:</a:t>
            </a:r>
            <a:r>
              <a:rPr lang="en-US" b="1">
                <a:solidFill>
                  <a:srgbClr val="1869AC"/>
                </a:solidFill>
                <a:latin typeface="Tahoma" pitchFamily="34" charset="0"/>
                <a:cs typeface="Tahoma" pitchFamily="34" charset="0"/>
              </a:rPr>
              <a:t/>
            </a:r>
            <a:br>
              <a:rPr lang="en-US" b="1">
                <a:solidFill>
                  <a:srgbClr val="1869AC"/>
                </a:solidFill>
                <a:latin typeface="Tahoma" pitchFamily="34" charset="0"/>
                <a:cs typeface="Tahoma" pitchFamily="34" charset="0"/>
              </a:rPr>
            </a:br>
            <a:r>
              <a:rPr lang="en-US" sz="1400" b="1">
                <a:solidFill>
                  <a:srgbClr val="1869AC"/>
                </a:solidFill>
                <a:latin typeface="Tahoma" pitchFamily="34" charset="0"/>
                <a:cs typeface="Tahoma" pitchFamily="34" charset="0"/>
              </a:rPr>
              <a:t/>
            </a:r>
            <a:br>
              <a:rPr lang="en-US" sz="1400" b="1">
                <a:solidFill>
                  <a:srgbClr val="1869AC"/>
                </a:solidFill>
                <a:latin typeface="Tahoma" pitchFamily="34" charset="0"/>
                <a:cs typeface="Tahoma" pitchFamily="34" charset="0"/>
              </a:rPr>
            </a:br>
            <a:r>
              <a:rPr lang="en-US" b="1" i="1" u="sng">
                <a:solidFill>
                  <a:srgbClr val="FF0000"/>
                </a:solidFill>
                <a:latin typeface="Tahoma" pitchFamily="34" charset="0"/>
                <a:cs typeface="Tahoma" pitchFamily="34" charset="0"/>
              </a:rPr>
              <a:t>P</a:t>
            </a:r>
            <a:r>
              <a:rPr lang="en-US" b="1">
                <a:solidFill>
                  <a:srgbClr val="000080"/>
                </a:solidFill>
                <a:latin typeface="Tahoma" pitchFamily="34" charset="0"/>
                <a:cs typeface="Tahoma" pitchFamily="34" charset="0"/>
              </a:rPr>
              <a:t>eter </a:t>
            </a:r>
            <a:r>
              <a:rPr lang="en-US" b="1" i="1" u="sng">
                <a:solidFill>
                  <a:srgbClr val="FF0000"/>
                </a:solidFill>
                <a:latin typeface="Tahoma" pitchFamily="34" charset="0"/>
                <a:cs typeface="Tahoma" pitchFamily="34" charset="0"/>
              </a:rPr>
              <a:t>P</a:t>
            </a:r>
            <a:r>
              <a:rPr lang="en-US" b="1">
                <a:solidFill>
                  <a:srgbClr val="000080"/>
                </a:solidFill>
                <a:latin typeface="Tahoma" pitchFamily="34" charset="0"/>
                <a:cs typeface="Tahoma" pitchFamily="34" charset="0"/>
              </a:rPr>
              <a:t>iper</a:t>
            </a:r>
            <a:r>
              <a:rPr lang="en-US" b="1" i="1" u="sng">
                <a:solidFill>
                  <a:srgbClr val="000080"/>
                </a:solidFill>
                <a:latin typeface="Tahoma" pitchFamily="34" charset="0"/>
                <a:cs typeface="Tahoma" pitchFamily="34" charset="0"/>
              </a:rPr>
              <a:t> </a:t>
            </a:r>
            <a:r>
              <a:rPr lang="en-US" b="1" i="1" u="sng">
                <a:solidFill>
                  <a:srgbClr val="FF0000"/>
                </a:solidFill>
                <a:latin typeface="Tahoma" pitchFamily="34" charset="0"/>
                <a:cs typeface="Tahoma" pitchFamily="34" charset="0"/>
              </a:rPr>
              <a:t>p</a:t>
            </a:r>
            <a:r>
              <a:rPr lang="en-US" b="1">
                <a:solidFill>
                  <a:srgbClr val="000080"/>
                </a:solidFill>
                <a:latin typeface="Tahoma" pitchFamily="34" charset="0"/>
                <a:cs typeface="Tahoma" pitchFamily="34" charset="0"/>
              </a:rPr>
              <a:t>icked a </a:t>
            </a:r>
            <a:r>
              <a:rPr lang="en-US" b="1" i="1" u="sng">
                <a:solidFill>
                  <a:srgbClr val="FF0000"/>
                </a:solidFill>
                <a:latin typeface="Tahoma" pitchFamily="34" charset="0"/>
                <a:cs typeface="Tahoma" pitchFamily="34" charset="0"/>
              </a:rPr>
              <a:t>p</a:t>
            </a:r>
            <a:r>
              <a:rPr lang="en-US" b="1">
                <a:solidFill>
                  <a:srgbClr val="000080"/>
                </a:solidFill>
                <a:latin typeface="Tahoma" pitchFamily="34" charset="0"/>
                <a:cs typeface="Tahoma" pitchFamily="34" charset="0"/>
              </a:rPr>
              <a:t>eck of </a:t>
            </a:r>
            <a:r>
              <a:rPr lang="en-US" b="1" i="1" u="sng">
                <a:solidFill>
                  <a:srgbClr val="FF0000"/>
                </a:solidFill>
                <a:latin typeface="Tahoma" pitchFamily="34" charset="0"/>
                <a:cs typeface="Tahoma" pitchFamily="34" charset="0"/>
              </a:rPr>
              <a:t>p</a:t>
            </a:r>
            <a:r>
              <a:rPr lang="en-US" b="1">
                <a:solidFill>
                  <a:srgbClr val="000080"/>
                </a:solidFill>
                <a:latin typeface="Tahoma" pitchFamily="34" charset="0"/>
                <a:cs typeface="Tahoma" pitchFamily="34" charset="0"/>
              </a:rPr>
              <a:t>ickled </a:t>
            </a:r>
            <a:r>
              <a:rPr lang="en-US" b="1" i="1" u="sng">
                <a:solidFill>
                  <a:srgbClr val="FF0000"/>
                </a:solidFill>
                <a:latin typeface="Tahoma" pitchFamily="34" charset="0"/>
                <a:cs typeface="Tahoma" pitchFamily="34" charset="0"/>
              </a:rPr>
              <a:t>p</a:t>
            </a:r>
            <a:r>
              <a:rPr lang="en-US" b="1">
                <a:solidFill>
                  <a:srgbClr val="000080"/>
                </a:solidFill>
                <a:latin typeface="Tahoma" pitchFamily="34" charset="0"/>
                <a:cs typeface="Tahoma" pitchFamily="34" charset="0"/>
              </a:rPr>
              <a:t>eppers.</a:t>
            </a:r>
          </a:p>
          <a:p>
            <a:pPr algn="ctr"/>
            <a:endParaRPr lang="en-US">
              <a:solidFill>
                <a:srgbClr val="000000"/>
              </a:solidFill>
              <a:cs typeface="Times New Roman" pitchFamily="18" charset="0"/>
            </a:endParaRPr>
          </a:p>
          <a:p>
            <a:pPr algn="ctr"/>
            <a:endParaRPr lang="en-US">
              <a:solidFill>
                <a:srgbClr val="000000"/>
              </a:solidFill>
              <a:cs typeface="Times New Roman" pitchFamily="18" charset="0"/>
            </a:endParaRPr>
          </a:p>
          <a:p>
            <a:pPr algn="ctr"/>
            <a:endParaRPr lang="en-US">
              <a:solidFill>
                <a:srgbClr val="000000"/>
              </a:solidFill>
              <a:cs typeface="Times New Roman" pitchFamily="18" charset="0"/>
            </a:endParaRPr>
          </a:p>
        </p:txBody>
      </p:sp>
      <p:pic>
        <p:nvPicPr>
          <p:cNvPr id="29699" name="Picture 4" descr="C:\GREENSPAN\website\websitetemplates\html\images\humanities\Tanglewood Tales\The Minotau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3800" y="381000"/>
            <a:ext cx="1905000" cy="1752600"/>
          </a:xfrm>
          <a:prstGeom prst="rect">
            <a:avLst/>
          </a:prstGeom>
          <a:noFill/>
          <a:ln w="101600">
            <a:solidFill>
              <a:srgbClr val="FF66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FF6600"/>
            </a:gs>
            <a:gs pos="100000">
              <a:srgbClr val="89DB25"/>
            </a:gs>
          </a:gsLst>
          <a:lin ang="5400000" scaled="1"/>
        </a:gradFill>
        <a:effectLst/>
      </p:bgPr>
    </p:bg>
    <p:spTree>
      <p:nvGrpSpPr>
        <p:cNvPr id="1" name=""/>
        <p:cNvGrpSpPr/>
        <p:nvPr/>
      </p:nvGrpSpPr>
      <p:grpSpPr>
        <a:xfrm>
          <a:off x="0" y="0"/>
          <a:ext cx="0" cy="0"/>
          <a:chOff x="0" y="0"/>
          <a:chExt cx="0" cy="0"/>
        </a:xfrm>
      </p:grpSpPr>
      <p:sp>
        <p:nvSpPr>
          <p:cNvPr id="30722" name="Text Box 2"/>
          <p:cNvSpPr txBox="1">
            <a:spLocks noChangeArrowheads="1"/>
          </p:cNvSpPr>
          <p:nvPr/>
        </p:nvSpPr>
        <p:spPr bwMode="auto">
          <a:xfrm>
            <a:off x="762000" y="1752600"/>
            <a:ext cx="7696200" cy="4313238"/>
          </a:xfrm>
          <a:prstGeom prst="rect">
            <a:avLst/>
          </a:prstGeom>
          <a:solidFill>
            <a:srgbClr val="FFFFCC"/>
          </a:solidFill>
          <a:ln w="222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solidFill>
                <a:srgbClr val="000000"/>
              </a:solidFill>
              <a:cs typeface="Times New Roman" pitchFamily="18" charset="0"/>
            </a:endParaRPr>
          </a:p>
          <a:p>
            <a:r>
              <a:rPr lang="en-US" b="1">
                <a:solidFill>
                  <a:srgbClr val="000000"/>
                </a:solidFill>
                <a:cs typeface="Times New Roman" pitchFamily="18" charset="0"/>
              </a:rPr>
              <a:t>REFRAIN</a:t>
            </a:r>
          </a:p>
          <a:p>
            <a:r>
              <a:rPr lang="en-US">
                <a:solidFill>
                  <a:srgbClr val="000000"/>
                </a:solidFill>
                <a:cs typeface="Times New Roman" pitchFamily="18" charset="0"/>
              </a:rPr>
              <a:t>A sound, word, phrase or line repeated regularly in a poem. For example President Obama’s speech: 'Yes, We Can Change'</a:t>
            </a:r>
          </a:p>
          <a:p>
            <a:pPr algn="ctr"/>
            <a:r>
              <a:rPr lang="en-US">
                <a:solidFill>
                  <a:srgbClr val="000000"/>
                </a:solidFill>
                <a:cs typeface="Times New Roman" pitchFamily="18" charset="0"/>
              </a:rPr>
              <a:t> </a:t>
            </a:r>
          </a:p>
          <a:p>
            <a:r>
              <a:rPr lang="en-US">
                <a:solidFill>
                  <a:srgbClr val="000000"/>
                </a:solidFill>
                <a:cs typeface="Times New Roman" pitchFamily="18" charset="0"/>
              </a:rPr>
              <a:t>Yes, we can. Yes, we can change. Yes, we can. … And where we are met with cynicism and doubt and fear and those who tell us that we can't, we will respond with that timeless creed that sums up the spirit of the American people in three simple words -- yes, we can.”</a:t>
            </a:r>
          </a:p>
          <a:p>
            <a:endParaRPr lang="en-US" sz="1200">
              <a:solidFill>
                <a:srgbClr val="000000"/>
              </a:solidFill>
              <a:cs typeface="Times New Roman" pitchFamily="18" charset="0"/>
            </a:endParaRPr>
          </a:p>
        </p:txBody>
      </p:sp>
      <p:pic>
        <p:nvPicPr>
          <p:cNvPr id="30723" name="Picture 4" descr="C:\GREENSPAN\website\websitetemplates\html\images\humanities\Tanglewood Tales\PYGMI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3800" y="381000"/>
            <a:ext cx="1905000" cy="1752600"/>
          </a:xfrm>
          <a:prstGeom prst="rect">
            <a:avLst/>
          </a:prstGeom>
          <a:noFill/>
          <a:ln w="101600">
            <a:solidFill>
              <a:srgbClr val="FF66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FF6600"/>
            </a:gs>
            <a:gs pos="100000">
              <a:srgbClr val="89DB25"/>
            </a:gs>
          </a:gsLst>
          <a:lin ang="5400000" scaled="1"/>
        </a:gradFill>
        <a:effectLst/>
      </p:bgPr>
    </p:bg>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762000" y="1752600"/>
            <a:ext cx="7696200" cy="3847207"/>
          </a:xfrm>
          <a:prstGeom prst="rect">
            <a:avLst/>
          </a:prstGeom>
          <a:solidFill>
            <a:srgbClr val="FFFFCC"/>
          </a:solidFill>
          <a:ln w="222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dirty="0">
              <a:solidFill>
                <a:srgbClr val="000000"/>
              </a:solidFill>
              <a:cs typeface="Times New Roman" pitchFamily="18" charset="0"/>
            </a:endParaRPr>
          </a:p>
          <a:p>
            <a:pPr algn="ctr"/>
            <a:endParaRPr lang="en-US" b="1" dirty="0">
              <a:solidFill>
                <a:srgbClr val="000000"/>
              </a:solidFill>
              <a:cs typeface="Times New Roman" pitchFamily="18" charset="0"/>
            </a:endParaRPr>
          </a:p>
          <a:p>
            <a:pPr algn="ctr"/>
            <a:endParaRPr lang="en-US" b="1" dirty="0">
              <a:solidFill>
                <a:srgbClr val="000000"/>
              </a:solidFill>
              <a:cs typeface="Times New Roman" pitchFamily="18" charset="0"/>
            </a:endParaRPr>
          </a:p>
          <a:p>
            <a:pPr algn="ctr"/>
            <a:r>
              <a:rPr lang="en-US" b="1" smtClean="0">
                <a:solidFill>
                  <a:schemeClr val="accent2"/>
                </a:solidFill>
                <a:cs typeface="Times New Roman" pitchFamily="18" charset="0"/>
              </a:rPr>
              <a:t>Collaborate</a:t>
            </a:r>
            <a:r>
              <a:rPr lang="en-US" b="1" dirty="0" smtClean="0">
                <a:solidFill>
                  <a:schemeClr val="accent2"/>
                </a:solidFill>
                <a:cs typeface="Times New Roman" pitchFamily="18" charset="0"/>
              </a:rPr>
              <a:t/>
            </a:r>
            <a:br>
              <a:rPr lang="en-US" b="1" dirty="0" smtClean="0">
                <a:solidFill>
                  <a:schemeClr val="accent2"/>
                </a:solidFill>
                <a:cs typeface="Times New Roman" pitchFamily="18" charset="0"/>
              </a:rPr>
            </a:br>
            <a:endParaRPr lang="en-US" b="1" dirty="0">
              <a:solidFill>
                <a:schemeClr val="accent2"/>
              </a:solidFill>
              <a:cs typeface="Times New Roman" pitchFamily="18" charset="0"/>
            </a:endParaRPr>
          </a:p>
          <a:p>
            <a:endParaRPr lang="en-US" sz="1200" dirty="0">
              <a:solidFill>
                <a:srgbClr val="3333CC"/>
              </a:solidFill>
              <a:cs typeface="Times New Roman" pitchFamily="18" charset="0"/>
            </a:endParaRPr>
          </a:p>
          <a:p>
            <a:endParaRPr lang="en-US" sz="1200" dirty="0">
              <a:solidFill>
                <a:srgbClr val="3333CC"/>
              </a:solidFill>
              <a:cs typeface="Times New Roman" pitchFamily="18" charset="0"/>
            </a:endParaRPr>
          </a:p>
          <a:p>
            <a:endParaRPr lang="en-US" sz="1200" dirty="0">
              <a:solidFill>
                <a:srgbClr val="000000"/>
              </a:solidFill>
              <a:cs typeface="Times New Roman" pitchFamily="18" charset="0"/>
            </a:endParaRPr>
          </a:p>
          <a:p>
            <a:r>
              <a:rPr lang="en-US" sz="1400" b="1" dirty="0">
                <a:solidFill>
                  <a:srgbClr val="000000"/>
                </a:solidFill>
                <a:cs typeface="Times New Roman" pitchFamily="18" charset="0"/>
              </a:rPr>
              <a:t> 	</a:t>
            </a:r>
            <a:r>
              <a:rPr lang="en-US" sz="1400" b="1" dirty="0">
                <a:solidFill>
                  <a:srgbClr val="000000"/>
                </a:solidFill>
                <a:cs typeface="Times New Roman" pitchFamily="18" charset="0"/>
                <a:hlinkClick r:id="rId3"/>
              </a:rPr>
              <a:t>POETRY EXERCISE - 1</a:t>
            </a:r>
            <a:r>
              <a:rPr lang="en-US" sz="1200" dirty="0">
                <a:solidFill>
                  <a:srgbClr val="000000"/>
                </a:solidFill>
                <a:cs typeface="Times New Roman" pitchFamily="18" charset="0"/>
                <a:hlinkClick r:id="rId3"/>
              </a:rPr>
              <a:t> </a:t>
            </a:r>
            <a:endParaRPr lang="en-US" sz="1200" dirty="0">
              <a:solidFill>
                <a:srgbClr val="000000"/>
              </a:solidFill>
              <a:cs typeface="Times New Roman" pitchFamily="18" charset="0"/>
            </a:endParaRPr>
          </a:p>
          <a:p>
            <a:endParaRPr lang="en-US" sz="1200" dirty="0">
              <a:solidFill>
                <a:srgbClr val="000000"/>
              </a:solidFill>
              <a:cs typeface="Times New Roman" pitchFamily="18" charset="0"/>
            </a:endParaRPr>
          </a:p>
          <a:p>
            <a:r>
              <a:rPr lang="en-US" sz="1400" b="1" dirty="0">
                <a:solidFill>
                  <a:srgbClr val="000000"/>
                </a:solidFill>
                <a:cs typeface="Times New Roman" pitchFamily="18" charset="0"/>
              </a:rPr>
              <a:t>	</a:t>
            </a:r>
            <a:r>
              <a:rPr lang="en-US" sz="1400" b="1" dirty="0">
                <a:solidFill>
                  <a:srgbClr val="000000"/>
                </a:solidFill>
                <a:cs typeface="Times New Roman" pitchFamily="18" charset="0"/>
                <a:hlinkClick r:id="rId4"/>
              </a:rPr>
              <a:t>POETRY EXERCISE - 2</a:t>
            </a:r>
            <a:r>
              <a:rPr lang="en-US" sz="1400" b="1" dirty="0">
                <a:solidFill>
                  <a:srgbClr val="000000"/>
                </a:solidFill>
                <a:cs typeface="Times New Roman" pitchFamily="18" charset="0"/>
              </a:rPr>
              <a:t> </a:t>
            </a:r>
            <a:endParaRPr lang="en-US" sz="1200" dirty="0">
              <a:solidFill>
                <a:srgbClr val="000000"/>
              </a:solidFill>
              <a:cs typeface="Times New Roman" pitchFamily="18" charset="0"/>
            </a:endParaRPr>
          </a:p>
          <a:p>
            <a:endParaRPr lang="en-US" sz="1200" dirty="0">
              <a:solidFill>
                <a:srgbClr val="000000"/>
              </a:solidFill>
              <a:cs typeface="Times New Roman" pitchFamily="18" charset="0"/>
            </a:endParaRPr>
          </a:p>
          <a:p>
            <a:endParaRPr lang="en-US" sz="1200" dirty="0">
              <a:solidFill>
                <a:srgbClr val="000000"/>
              </a:solidFill>
              <a:cs typeface="Times New Roman" pitchFamily="18" charset="0"/>
            </a:endParaRPr>
          </a:p>
          <a:p>
            <a:endParaRPr lang="en-US" sz="1200" dirty="0">
              <a:solidFill>
                <a:srgbClr val="000000"/>
              </a:solidFill>
              <a:cs typeface="Times New Roman" pitchFamily="18" charset="0"/>
            </a:endParaRPr>
          </a:p>
          <a:p>
            <a:endParaRPr lang="en-US" sz="1200" dirty="0">
              <a:solidFill>
                <a:srgbClr val="000000"/>
              </a:solidFill>
              <a:cs typeface="Times New Roman" pitchFamily="18" charset="0"/>
            </a:endParaRPr>
          </a:p>
        </p:txBody>
      </p:sp>
      <p:pic>
        <p:nvPicPr>
          <p:cNvPr id="31747" name="Picture 3" descr="C:\GREENSPAN\website\websitetemplates\html\images\humanities\Tanglewood Tales\PYGMIES.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33800" y="381000"/>
            <a:ext cx="1905000" cy="1752600"/>
          </a:xfrm>
          <a:prstGeom prst="rect">
            <a:avLst/>
          </a:prstGeom>
          <a:noFill/>
          <a:ln w="101600">
            <a:solidFill>
              <a:srgbClr val="FF6600"/>
            </a:solidFill>
            <a:miter lim="800000"/>
            <a:headEnd/>
            <a:tailEnd/>
          </a:ln>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33800" y="451414"/>
            <a:ext cx="1905000" cy="1682186"/>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Notebook">
  <a:themeElements>
    <a:clrScheme name="Notebook 1">
      <a:dk1>
        <a:srgbClr val="402000"/>
      </a:dk1>
      <a:lt1>
        <a:srgbClr val="FFFFFF"/>
      </a:lt1>
      <a:dk2>
        <a:srgbClr val="996633"/>
      </a:dk2>
      <a:lt2>
        <a:srgbClr val="A08366"/>
      </a:lt2>
      <a:accent1>
        <a:srgbClr val="CE9964"/>
      </a:accent1>
      <a:accent2>
        <a:srgbClr val="CD3333"/>
      </a:accent2>
      <a:accent3>
        <a:srgbClr val="FFFFFF"/>
      </a:accent3>
      <a:accent4>
        <a:srgbClr val="351A00"/>
      </a:accent4>
      <a:accent5>
        <a:srgbClr val="E3CAB8"/>
      </a:accent5>
      <a:accent6>
        <a:srgbClr val="BA2D2D"/>
      </a:accent6>
      <a:hlink>
        <a:srgbClr val="9A7F32"/>
      </a:hlink>
      <a:folHlink>
        <a:srgbClr val="ECA07A"/>
      </a:folHlink>
    </a:clrScheme>
    <a:fontScheme name="Notebook">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Notebook 1">
        <a:dk1>
          <a:srgbClr val="402000"/>
        </a:dk1>
        <a:lt1>
          <a:srgbClr val="FFFFFF"/>
        </a:lt1>
        <a:dk2>
          <a:srgbClr val="996633"/>
        </a:dk2>
        <a:lt2>
          <a:srgbClr val="A08366"/>
        </a:lt2>
        <a:accent1>
          <a:srgbClr val="CE9964"/>
        </a:accent1>
        <a:accent2>
          <a:srgbClr val="CD3333"/>
        </a:accent2>
        <a:accent3>
          <a:srgbClr val="FFFFFF"/>
        </a:accent3>
        <a:accent4>
          <a:srgbClr val="351A00"/>
        </a:accent4>
        <a:accent5>
          <a:srgbClr val="E3CAB8"/>
        </a:accent5>
        <a:accent6>
          <a:srgbClr val="BA2D2D"/>
        </a:accent6>
        <a:hlink>
          <a:srgbClr val="9A7F32"/>
        </a:hlink>
        <a:folHlink>
          <a:srgbClr val="ECA07A"/>
        </a:folHlink>
      </a:clrScheme>
      <a:clrMap bg1="lt1" tx1="dk1" bg2="lt2" tx2="dk2" accent1="accent1" accent2="accent2" accent3="accent3" accent4="accent4" accent5="accent5" accent6="accent6" hlink="hlink" folHlink="folHlink"/>
    </a:extraClrScheme>
    <a:extraClrScheme>
      <a:clrScheme name="Notebook 2">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Notebook 3">
        <a:dk1>
          <a:srgbClr val="1C1C1C"/>
        </a:dk1>
        <a:lt1>
          <a:srgbClr val="FFFFFF"/>
        </a:lt1>
        <a:dk2>
          <a:srgbClr val="000066"/>
        </a:dk2>
        <a:lt2>
          <a:srgbClr val="666699"/>
        </a:lt2>
        <a:accent1>
          <a:srgbClr val="FF5050"/>
        </a:accent1>
        <a:accent2>
          <a:srgbClr val="009999"/>
        </a:accent2>
        <a:accent3>
          <a:srgbClr val="FFFFFF"/>
        </a:accent3>
        <a:accent4>
          <a:srgbClr val="161616"/>
        </a:accent4>
        <a:accent5>
          <a:srgbClr val="FFB3B3"/>
        </a:accent5>
        <a:accent6>
          <a:srgbClr val="008A8A"/>
        </a:accent6>
        <a:hlink>
          <a:srgbClr val="3366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402000"/>
    </a:dk1>
    <a:lt1>
      <a:srgbClr val="FFFFFF"/>
    </a:lt1>
    <a:dk2>
      <a:srgbClr val="996633"/>
    </a:dk2>
    <a:lt2>
      <a:srgbClr val="A08366"/>
    </a:lt2>
    <a:accent1>
      <a:srgbClr val="CE9964"/>
    </a:accent1>
    <a:accent2>
      <a:srgbClr val="CD3333"/>
    </a:accent2>
    <a:accent3>
      <a:srgbClr val="FFFFFF"/>
    </a:accent3>
    <a:accent4>
      <a:srgbClr val="351A00"/>
    </a:accent4>
    <a:accent5>
      <a:srgbClr val="E3CAB8"/>
    </a:accent5>
    <a:accent6>
      <a:srgbClr val="BA2D2D"/>
    </a:accent6>
    <a:hlink>
      <a:srgbClr val="0F5BE5"/>
    </a:hlink>
    <a:folHlink>
      <a:srgbClr val="B672F4"/>
    </a:folHlink>
  </a:clrScheme>
</a:themeOverride>
</file>

<file path=ppt/theme/themeOverride2.xml><?xml version="1.0" encoding="utf-8"?>
<a:themeOverride xmlns:a="http://schemas.openxmlformats.org/drawingml/2006/main">
  <a:clrScheme name="">
    <a:dk1>
      <a:srgbClr val="402000"/>
    </a:dk1>
    <a:lt1>
      <a:srgbClr val="FFFFFF"/>
    </a:lt1>
    <a:dk2>
      <a:srgbClr val="996633"/>
    </a:dk2>
    <a:lt2>
      <a:srgbClr val="A08366"/>
    </a:lt2>
    <a:accent1>
      <a:srgbClr val="CE9964"/>
    </a:accent1>
    <a:accent2>
      <a:srgbClr val="CD3333"/>
    </a:accent2>
    <a:accent3>
      <a:srgbClr val="FFFFFF"/>
    </a:accent3>
    <a:accent4>
      <a:srgbClr val="351A00"/>
    </a:accent4>
    <a:accent5>
      <a:srgbClr val="E3CAB8"/>
    </a:accent5>
    <a:accent6>
      <a:srgbClr val="BA2D2D"/>
    </a:accent6>
    <a:hlink>
      <a:srgbClr val="46DD17"/>
    </a:hlink>
    <a:folHlink>
      <a:srgbClr val="94F472"/>
    </a:folHlink>
  </a:clrScheme>
</a:themeOverride>
</file>

<file path=docProps/app.xml><?xml version="1.0" encoding="utf-8"?>
<Properties xmlns="http://schemas.openxmlformats.org/officeDocument/2006/extended-properties" xmlns:vt="http://schemas.openxmlformats.org/officeDocument/2006/docPropsVTypes">
  <Template>C:\Program Files\Microsoft Office\Templates\Presentation Designs\Sandstone.pot</Template>
  <TotalTime>13006</TotalTime>
  <Words>372</Words>
  <Application>Microsoft Office PowerPoint</Application>
  <PresentationFormat>On-screen Show (4:3)</PresentationFormat>
  <Paragraphs>241</Paragraphs>
  <Slides>31</Slides>
  <Notes>31</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Notebook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HAIKU</vt:lpstr>
      <vt:lpstr>HAIKU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Home Use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POETRY</dc:title>
  <dc:creator>Lynn Dieter</dc:creator>
  <cp:lastModifiedBy>Lucid Dream Studios</cp:lastModifiedBy>
  <cp:revision>145</cp:revision>
  <dcterms:created xsi:type="dcterms:W3CDTF">2001-11-01T00:04:02Z</dcterms:created>
  <dcterms:modified xsi:type="dcterms:W3CDTF">2017-10-03T19:08:56Z</dcterms:modified>
</cp:coreProperties>
</file>